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48" r:id="rId1"/>
  </p:sldMasterIdLst>
  <p:notesMasterIdLst>
    <p:notesMasterId r:id="rId40"/>
  </p:notesMasterIdLst>
  <p:handoutMasterIdLst>
    <p:handoutMasterId r:id="rId41"/>
  </p:handoutMasterIdLst>
  <p:sldIdLst>
    <p:sldId id="316" r:id="rId2"/>
    <p:sldId id="318" r:id="rId3"/>
    <p:sldId id="320" r:id="rId4"/>
    <p:sldId id="321" r:id="rId5"/>
    <p:sldId id="322" r:id="rId6"/>
    <p:sldId id="323" r:id="rId7"/>
    <p:sldId id="374" r:id="rId8"/>
    <p:sldId id="328" r:id="rId9"/>
    <p:sldId id="329" r:id="rId10"/>
    <p:sldId id="330" r:id="rId11"/>
    <p:sldId id="331" r:id="rId12"/>
    <p:sldId id="338" r:id="rId13"/>
    <p:sldId id="336" r:id="rId14"/>
    <p:sldId id="337" r:id="rId15"/>
    <p:sldId id="342" r:id="rId16"/>
    <p:sldId id="343" r:id="rId17"/>
    <p:sldId id="344" r:id="rId18"/>
    <p:sldId id="340" r:id="rId19"/>
    <p:sldId id="341" r:id="rId20"/>
    <p:sldId id="345" r:id="rId21"/>
    <p:sldId id="347" r:id="rId22"/>
    <p:sldId id="348" r:id="rId23"/>
    <p:sldId id="350" r:id="rId24"/>
    <p:sldId id="355" r:id="rId25"/>
    <p:sldId id="358" r:id="rId26"/>
    <p:sldId id="359" r:id="rId27"/>
    <p:sldId id="360" r:id="rId28"/>
    <p:sldId id="361" r:id="rId29"/>
    <p:sldId id="363" r:id="rId30"/>
    <p:sldId id="365" r:id="rId31"/>
    <p:sldId id="369" r:id="rId32"/>
    <p:sldId id="366" r:id="rId33"/>
    <p:sldId id="367" r:id="rId34"/>
    <p:sldId id="368" r:id="rId35"/>
    <p:sldId id="370" r:id="rId36"/>
    <p:sldId id="371" r:id="rId37"/>
    <p:sldId id="372" r:id="rId38"/>
    <p:sldId id="373" r:id="rId3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912">
          <p15:clr>
            <a:srgbClr val="A4A3A4"/>
          </p15:clr>
        </p15:guide>
        <p15:guide id="2" pos="3696">
          <p15:clr>
            <a:srgbClr val="A4A3A4"/>
          </p15:clr>
        </p15:guide>
      </p15:sldGuideLst>
    </p:ext>
    <p:ext uri="{2D200454-40CA-4A62-9FC3-DE9A4176ACB9}">
      <p15:notesGuideLst xmlns:p15="http://schemas.microsoft.com/office/powerpoint/2012/main">
        <p15:guide id="1" orient="horz" pos="1787">
          <p15:clr>
            <a:srgbClr val="A4A3A4"/>
          </p15:clr>
        </p15:guide>
        <p15:guide id="2" pos="2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autoAdjust="0"/>
    <p:restoredTop sz="77681" autoAdjust="0"/>
  </p:normalViewPr>
  <p:slideViewPr>
    <p:cSldViewPr>
      <p:cViewPr varScale="1">
        <p:scale>
          <a:sx n="76" d="100"/>
          <a:sy n="76" d="100"/>
        </p:scale>
        <p:origin x="102" y="360"/>
      </p:cViewPr>
      <p:guideLst>
        <p:guide orient="horz" pos="912"/>
        <p:guide pos="369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7" d="100"/>
          <a:sy n="87" d="100"/>
        </p:scale>
        <p:origin x="-3696" y="-72"/>
      </p:cViewPr>
      <p:guideLst>
        <p:guide orient="horz" pos="1787"/>
        <p:guide pos="24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034"/>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034"/>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833F283-0007-423C-AEEA-C445A829A1A9}" type="datetimeFigureOut">
              <a:rPr lang="en-US"/>
              <a:pPr>
                <a:defRPr/>
              </a:pPr>
              <a:t>1/24/2018</a:t>
            </a:fld>
            <a:endParaRPr lang="en-US"/>
          </a:p>
        </p:txBody>
      </p:sp>
      <p:sp>
        <p:nvSpPr>
          <p:cNvPr id="4" name="Footer Placeholder 3"/>
          <p:cNvSpPr>
            <a:spLocks noGrp="1"/>
          </p:cNvSpPr>
          <p:nvPr>
            <p:ph type="ftr" sz="quarter" idx="2"/>
          </p:nvPr>
        </p:nvSpPr>
        <p:spPr>
          <a:xfrm>
            <a:off x="0" y="8829221"/>
            <a:ext cx="3037840" cy="46560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221"/>
            <a:ext cx="3037840" cy="46560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53D81A6-2704-4D80-9DF4-D84E883CFF8B}" type="slidenum">
              <a:rPr lang="en-US"/>
              <a:pPr>
                <a:defRPr/>
              </a:pPr>
              <a:t>‹#›</a:t>
            </a:fld>
            <a:endParaRPr lang="en-US"/>
          </a:p>
        </p:txBody>
      </p:sp>
    </p:spTree>
    <p:extLst>
      <p:ext uri="{BB962C8B-B14F-4D97-AF65-F5344CB8AC3E}">
        <p14:creationId xmlns:p14="http://schemas.microsoft.com/office/powerpoint/2010/main" val="1399407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74813" y="42863"/>
            <a:ext cx="3565525" cy="267493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69381" y="2749596"/>
            <a:ext cx="6698827" cy="6535794"/>
          </a:xfrm>
          <a:prstGeom prst="rect">
            <a:avLst/>
          </a:prstGeom>
        </p:spPr>
        <p:txBody>
          <a:bodyPr vert="horz" lIns="91440" tIns="45720" rIns="91440" bIns="45720" rtlCol="0">
            <a:normAutofit/>
          </a:bodyPr>
          <a:lstStyle/>
          <a:p>
            <a:pPr lvl="0"/>
            <a:r>
              <a:rPr lang="en-US" noProof="0" dirty="0" smtClean="0"/>
              <a:t>  Click to edit Master text styles</a:t>
            </a:r>
          </a:p>
          <a:p>
            <a:pPr lvl="1"/>
            <a:r>
              <a:rPr lang="en-US" noProof="0" dirty="0" smtClean="0"/>
              <a:t>  Second level</a:t>
            </a:r>
          </a:p>
          <a:p>
            <a:pPr lvl="2"/>
            <a:r>
              <a:rPr lang="en-US" noProof="0" dirty="0" smtClean="0"/>
              <a:t>  Third level</a:t>
            </a:r>
          </a:p>
          <a:p>
            <a:pPr lvl="3"/>
            <a:r>
              <a:rPr lang="en-US" noProof="0" dirty="0" smtClean="0"/>
              <a:t>  Fourth level</a:t>
            </a:r>
          </a:p>
          <a:p>
            <a:pPr lvl="4"/>
            <a:r>
              <a:rPr lang="en-US" noProof="0" dirty="0" smtClean="0"/>
              <a:t>  Fifth level</a:t>
            </a:r>
            <a:endParaRPr lang="en-US" noProof="0" dirty="0"/>
          </a:p>
        </p:txBody>
      </p:sp>
      <p:sp>
        <p:nvSpPr>
          <p:cNvPr id="7" name="Slide Number Placeholder 6"/>
          <p:cNvSpPr>
            <a:spLocks noGrp="1"/>
          </p:cNvSpPr>
          <p:nvPr>
            <p:ph type="sldNum" sz="quarter" idx="5"/>
          </p:nvPr>
        </p:nvSpPr>
        <p:spPr>
          <a:xfrm>
            <a:off x="6369403" y="103818"/>
            <a:ext cx="465737" cy="3067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551E479-A147-49EA-9ABC-016169D4E660}" type="slidenum">
              <a:rPr lang="en-US"/>
              <a:pPr>
                <a:defRPr/>
              </a:pPr>
              <a:t>‹#›</a:t>
            </a:fld>
            <a:endParaRPr lang="en-US" dirty="0"/>
          </a:p>
        </p:txBody>
      </p:sp>
    </p:spTree>
    <p:extLst>
      <p:ext uri="{BB962C8B-B14F-4D97-AF65-F5344CB8AC3E}">
        <p14:creationId xmlns:p14="http://schemas.microsoft.com/office/powerpoint/2010/main" val="2077293368"/>
      </p:ext>
    </p:extLst>
  </p:cSld>
  <p:clrMap bg1="lt1" tx1="dk1" bg2="lt2" tx2="dk2" accent1="accent1" accent2="accent2" accent3="accent3" accent4="accent4" accent5="accent5" accent6="accent6" hlink="hlink" folHlink="folHlink"/>
  <p:notesStyle>
    <a:lvl1pPr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1pPr>
    <a:lvl2pPr marL="28575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2pPr>
    <a:lvl3pPr marL="461963"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3pPr>
    <a:lvl4pPr marL="687388"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4pPr>
    <a:lvl5pPr marL="914400" algn="l" rtl="0" eaLnBrk="0" fontAlgn="base" hangingPunct="0">
      <a:spcBef>
        <a:spcPts val="0"/>
      </a:spcBef>
      <a:spcAft>
        <a:spcPts val="0"/>
      </a:spcAft>
      <a:buSzPct val="90000"/>
      <a:buFont typeface="Courier New" pitchFamily="49" charset="0"/>
      <a:buChar char="o"/>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We can use anti-Coincidence to remove background.</a:t>
            </a:r>
          </a:p>
          <a:p>
            <a:r>
              <a:rPr lang="en-US" dirty="0" smtClean="0"/>
              <a:t> Of course, you are also attenuating your source.</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0</a:t>
            </a:fld>
            <a:endParaRPr lang="en-US"/>
          </a:p>
        </p:txBody>
      </p:sp>
    </p:spTree>
    <p:extLst>
      <p:ext uri="{BB962C8B-B14F-4D97-AF65-F5344CB8AC3E}">
        <p14:creationId xmlns:p14="http://schemas.microsoft.com/office/powerpoint/2010/main" val="2078320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Here is a picture of what some of the radiation portal monitors (</a:t>
            </a:r>
            <a:r>
              <a:rPr lang="en-US" dirty="0" err="1" smtClean="0"/>
              <a:t>RPMs</a:t>
            </a:r>
            <a:r>
              <a:rPr lang="en-US" dirty="0" smtClean="0"/>
              <a:t>) look like.  </a:t>
            </a:r>
          </a:p>
          <a:p>
            <a:r>
              <a:rPr lang="en-US" dirty="0" smtClean="0"/>
              <a:t> These</a:t>
            </a:r>
            <a:r>
              <a:rPr lang="en-US" baseline="0" dirty="0" smtClean="0"/>
              <a:t> systems play a vital role in our nation’s capability to detect and intercept illicit radioactive material entering our country.  </a:t>
            </a:r>
          </a:p>
          <a:p>
            <a:r>
              <a:rPr lang="en-US" dirty="0"/>
              <a:t> </a:t>
            </a:r>
            <a:r>
              <a:rPr lang="en-US" baseline="0" dirty="0" smtClean="0"/>
              <a:t>These system will detect both innocent and illegal radiation sources.  </a:t>
            </a:r>
          </a:p>
          <a:p>
            <a:r>
              <a:rPr lang="en-US" dirty="0"/>
              <a:t> </a:t>
            </a:r>
            <a:r>
              <a:rPr lang="en-US" baseline="0" dirty="0" smtClean="0"/>
              <a:t>In ports of entry innocent sources could be granite, toilet seats or even kitty liter.  All of these sources are considered Naturally Occurring Radioactive Material or NORM.  </a:t>
            </a:r>
          </a:p>
          <a:p>
            <a:r>
              <a:rPr lang="en-US" baseline="0" dirty="0" smtClean="0"/>
              <a:t> These systems must be designed to detect these sources and also be able to distinguish between NORM and sources that might create a theat.</a:t>
            </a:r>
            <a:endParaRPr lang="en-US" dirty="0"/>
          </a:p>
        </p:txBody>
      </p:sp>
      <p:sp>
        <p:nvSpPr>
          <p:cNvPr id="4" name="Slide Number Placeholder 3"/>
          <p:cNvSpPr>
            <a:spLocks noGrp="1"/>
          </p:cNvSpPr>
          <p:nvPr>
            <p:ph type="sldNum" sz="quarter" idx="10"/>
          </p:nvPr>
        </p:nvSpPr>
        <p:spPr/>
        <p:txBody>
          <a:bodyPr/>
          <a:lstStyle/>
          <a:p>
            <a:fld id="{5FE17206-3B07-42FB-B57C-CC7561996A65}" type="slidenum">
              <a:rPr lang="en-US" smtClean="0"/>
              <a:pPr/>
              <a:t>10</a:t>
            </a:fld>
            <a:endParaRPr lang="en-US" dirty="0"/>
          </a:p>
        </p:txBody>
      </p:sp>
    </p:spTree>
    <p:extLst>
      <p:ext uri="{BB962C8B-B14F-4D97-AF65-F5344CB8AC3E}">
        <p14:creationId xmlns:p14="http://schemas.microsoft.com/office/powerpoint/2010/main" val="29387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TRAFFIC CONTROLS – speed bump,</a:t>
            </a:r>
            <a:r>
              <a:rPr lang="en-US" baseline="0" dirty="0" smtClean="0"/>
              <a:t> gate, traffic light </a:t>
            </a:r>
          </a:p>
          <a:p>
            <a:r>
              <a:rPr lang="en-US" baseline="0" dirty="0" smtClean="0"/>
              <a:t> Neutron detection: Currently in deployed portals</a:t>
            </a:r>
          </a:p>
          <a:p>
            <a:r>
              <a:rPr lang="en-US" baseline="0" dirty="0" smtClean="0"/>
              <a:t> </a:t>
            </a:r>
            <a:r>
              <a:rPr lang="en-US" dirty="0" smtClean="0"/>
              <a:t>Answer: strong source in one lane can simultaneously set off portals in another.  This can cause confusion.  </a:t>
            </a:r>
            <a:endParaRPr lang="en-US" baseline="0" dirty="0" smtClean="0"/>
          </a:p>
          <a:p>
            <a:r>
              <a:rPr lang="en-US" baseline="0" dirty="0" smtClean="0"/>
              <a:t> </a:t>
            </a:r>
            <a:r>
              <a:rPr lang="en-US" b="1" baseline="0" dirty="0" smtClean="0"/>
              <a:t>What happens if a source very slowly moves toward the portal.</a:t>
            </a:r>
            <a:endParaRPr lang="en-US" b="0" baseline="0" dirty="0" smtClean="0"/>
          </a:p>
          <a:p>
            <a:pPr lvl="1"/>
            <a:r>
              <a:rPr lang="en-US" baseline="0" dirty="0" smtClean="0"/>
              <a:t> Background can slowly go up and may never trigger an alarm.</a:t>
            </a:r>
            <a:endParaRPr lang="en-US" dirty="0"/>
          </a:p>
        </p:txBody>
      </p:sp>
      <p:sp>
        <p:nvSpPr>
          <p:cNvPr id="4" name="Slide Number Placeholder 3"/>
          <p:cNvSpPr>
            <a:spLocks noGrp="1"/>
          </p:cNvSpPr>
          <p:nvPr>
            <p:ph type="sldNum" sz="quarter" idx="10"/>
          </p:nvPr>
        </p:nvSpPr>
        <p:spPr/>
        <p:txBody>
          <a:bodyPr/>
          <a:lstStyle/>
          <a:p>
            <a:fld id="{5FE17206-3B07-42FB-B57C-CC7561996A65}" type="slidenum">
              <a:rPr lang="en-US" smtClean="0"/>
              <a:pPr/>
              <a:t>11</a:t>
            </a:fld>
            <a:endParaRPr lang="en-US"/>
          </a:p>
        </p:txBody>
      </p:sp>
    </p:spTree>
    <p:extLst>
      <p:ext uri="{BB962C8B-B14F-4D97-AF65-F5344CB8AC3E}">
        <p14:creationId xmlns:p14="http://schemas.microsoft.com/office/powerpoint/2010/main" val="379424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08984" indent="-285750"/>
            <a:r>
              <a:rPr lang="en-US" b="1" dirty="0" smtClean="0"/>
              <a:t>This slide shows you a rundown of all the traffic passing through our ports.</a:t>
            </a:r>
          </a:p>
          <a:p>
            <a:pPr marL="508984" indent="-285750"/>
            <a:r>
              <a:rPr lang="en-US" b="1" dirty="0" smtClean="0"/>
              <a:t>Any</a:t>
            </a:r>
            <a:r>
              <a:rPr lang="en-US" b="1" baseline="0" dirty="0" smtClean="0"/>
              <a:t> scanning method used needs to limit its impact on commerce.</a:t>
            </a:r>
            <a:r>
              <a:rPr lang="en-US" b="1" dirty="0" smtClean="0"/>
              <a:t> </a:t>
            </a:r>
          </a:p>
          <a:p>
            <a:pPr marL="508984" indent="-285750"/>
            <a:r>
              <a:rPr lang="en-US" b="1" dirty="0" smtClean="0"/>
              <a:t>In addition to all of this, the </a:t>
            </a:r>
            <a:r>
              <a:rPr lang="en-US" b="1" dirty="0" err="1" smtClean="0"/>
              <a:t>RPMs</a:t>
            </a:r>
            <a:r>
              <a:rPr lang="en-US" b="1" dirty="0" smtClean="0"/>
              <a:t> must:</a:t>
            </a:r>
          </a:p>
          <a:p>
            <a:pPr marL="508984" indent="-285750"/>
            <a:r>
              <a:rPr lang="en-US" b="1" dirty="0" smtClean="0"/>
              <a:t>(1) be designed to survive the environmental effects.  Some problems:</a:t>
            </a:r>
          </a:p>
          <a:p>
            <a:pPr lvl="3"/>
            <a:r>
              <a:rPr lang="en-US" sz="1700" dirty="0" smtClean="0">
                <a:solidFill>
                  <a:srgbClr val="000000"/>
                </a:solidFill>
              </a:rPr>
              <a:t> Rapid </a:t>
            </a:r>
            <a:r>
              <a:rPr lang="en-US" sz="1700" dirty="0">
                <a:solidFill>
                  <a:srgbClr val="000000"/>
                </a:solidFill>
              </a:rPr>
              <a:t>decreases in temperature can damage (crack) </a:t>
            </a:r>
            <a:r>
              <a:rPr lang="en-US" sz="1700" dirty="0" err="1">
                <a:solidFill>
                  <a:srgbClr val="000000"/>
                </a:solidFill>
              </a:rPr>
              <a:t>NaI</a:t>
            </a:r>
            <a:r>
              <a:rPr lang="en-US" sz="1700" dirty="0">
                <a:solidFill>
                  <a:srgbClr val="000000"/>
                </a:solidFill>
              </a:rPr>
              <a:t> crystals</a:t>
            </a:r>
          </a:p>
          <a:p>
            <a:pPr lvl="3"/>
            <a:r>
              <a:rPr lang="en-US" sz="1700" dirty="0" smtClean="0">
                <a:solidFill>
                  <a:srgbClr val="000000"/>
                </a:solidFill>
              </a:rPr>
              <a:t> Polyvinyl </a:t>
            </a:r>
            <a:r>
              <a:rPr lang="en-US" sz="1700" dirty="0">
                <a:solidFill>
                  <a:srgbClr val="000000"/>
                </a:solidFill>
              </a:rPr>
              <a:t>toluene (</a:t>
            </a:r>
            <a:r>
              <a:rPr lang="en-US" sz="1700" dirty="0" err="1">
                <a:solidFill>
                  <a:srgbClr val="000000"/>
                </a:solidFill>
              </a:rPr>
              <a:t>PVT</a:t>
            </a:r>
            <a:r>
              <a:rPr lang="en-US" sz="1700" dirty="0">
                <a:solidFill>
                  <a:srgbClr val="000000"/>
                </a:solidFill>
              </a:rPr>
              <a:t>) is more rugged and less susceptible to environmental changes</a:t>
            </a:r>
          </a:p>
          <a:p>
            <a:pPr lvl="3"/>
            <a:r>
              <a:rPr lang="en-US" sz="1700" dirty="0" smtClean="0">
                <a:solidFill>
                  <a:srgbClr val="000000"/>
                </a:solidFill>
              </a:rPr>
              <a:t> Photomultipliers </a:t>
            </a:r>
            <a:r>
              <a:rPr lang="en-US" sz="1700" dirty="0">
                <a:solidFill>
                  <a:srgbClr val="000000"/>
                </a:solidFill>
              </a:rPr>
              <a:t>can drift (amplification can change) with increasing and decreasing temperature. This can affect alarm </a:t>
            </a:r>
            <a:r>
              <a:rPr lang="en-US" sz="1700" dirty="0" smtClean="0">
                <a:solidFill>
                  <a:srgbClr val="000000"/>
                </a:solidFill>
              </a:rPr>
              <a:t>settings</a:t>
            </a:r>
          </a:p>
          <a:p>
            <a:pPr lvl="1"/>
            <a:r>
              <a:rPr lang="en-US" dirty="0">
                <a:solidFill>
                  <a:srgbClr val="000000"/>
                </a:solidFill>
              </a:rPr>
              <a:t> </a:t>
            </a:r>
            <a:r>
              <a:rPr lang="en-US" b="1" dirty="0" smtClean="0"/>
              <a:t>(2) remain effective in a rough working environment</a:t>
            </a:r>
          </a:p>
          <a:p>
            <a:pPr lvl="3"/>
            <a:r>
              <a:rPr lang="en-US" sz="1700" b="1" kern="1200" dirty="0" smtClean="0">
                <a:solidFill>
                  <a:schemeClr val="tx1"/>
                </a:solidFill>
                <a:latin typeface="+mn-lt"/>
                <a:ea typeface="+mn-ea"/>
                <a:cs typeface="+mn-cs"/>
              </a:rPr>
              <a:t> </a:t>
            </a:r>
            <a:r>
              <a:rPr lang="en-US" sz="1700" kern="1200" dirty="0" smtClean="0">
                <a:solidFill>
                  <a:schemeClr val="tx1"/>
                </a:solidFill>
              </a:rPr>
              <a:t>Notice that in the figures the portal monitors each have yellow-metal/concrete columns protecting them.   This is to protect the detectors from being hit by vehicles.</a:t>
            </a:r>
          </a:p>
          <a:p>
            <a:pPr lvl="3"/>
            <a:r>
              <a:rPr lang="en-US" sz="1700" kern="1200" dirty="0" smtClean="0">
                <a:solidFill>
                  <a:schemeClr val="tx1"/>
                </a:solidFill>
              </a:rPr>
              <a:t> Even so</a:t>
            </a:r>
            <a:r>
              <a:rPr lang="en-US" sz="1700" kern="1200" dirty="0" smtClean="0">
                <a:solidFill>
                  <a:srgbClr val="000000"/>
                </a:solidFill>
              </a:rPr>
              <a:t>,</a:t>
            </a:r>
            <a:r>
              <a:rPr lang="en-US" sz="1700" kern="1200" dirty="0" smtClean="0">
                <a:solidFill>
                  <a:srgbClr val="FF0000"/>
                </a:solidFill>
              </a:rPr>
              <a:t> </a:t>
            </a:r>
            <a:r>
              <a:rPr lang="en-US" sz="1700" kern="1200" dirty="0" smtClean="0">
                <a:solidFill>
                  <a:schemeClr val="tx1"/>
                </a:solidFill>
              </a:rPr>
              <a:t>portals are designed to with stand some level of impact</a:t>
            </a:r>
          </a:p>
          <a:p>
            <a:pPr lvl="3"/>
            <a:r>
              <a:rPr lang="en-US" sz="1700" dirty="0"/>
              <a:t> </a:t>
            </a:r>
            <a:r>
              <a:rPr lang="en-US" sz="1700" kern="1200" dirty="0" smtClean="0">
                <a:solidFill>
                  <a:schemeClr val="tx1"/>
                </a:solidFill>
              </a:rPr>
              <a:t>Additional packaging around the portal monitors can affect minimum detectable activities</a:t>
            </a:r>
            <a:endParaRPr lang="en-US" sz="1700" kern="1200" dirty="0">
              <a:solidFill>
                <a:schemeClr val="tx1"/>
              </a:solidFill>
            </a:endParaRPr>
          </a:p>
        </p:txBody>
      </p:sp>
      <p:sp>
        <p:nvSpPr>
          <p:cNvPr id="4" name="Slide Number Placeholder 3"/>
          <p:cNvSpPr>
            <a:spLocks noGrp="1"/>
          </p:cNvSpPr>
          <p:nvPr>
            <p:ph type="sldNum" sz="quarter" idx="10"/>
          </p:nvPr>
        </p:nvSpPr>
        <p:spPr/>
        <p:txBody>
          <a:bodyPr/>
          <a:lstStyle/>
          <a:p>
            <a:fld id="{5FE17206-3B07-42FB-B57C-CC7561996A65}" type="slidenum">
              <a:rPr lang="en-US" smtClean="0"/>
              <a:pPr/>
              <a:t>12</a:t>
            </a:fld>
            <a:endParaRPr lang="en-US"/>
          </a:p>
        </p:txBody>
      </p:sp>
    </p:spTree>
    <p:extLst>
      <p:ext uri="{BB962C8B-B14F-4D97-AF65-F5344CB8AC3E}">
        <p14:creationId xmlns:p14="http://schemas.microsoft.com/office/powerpoint/2010/main" val="191448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As you can see, there are many, many points where we monitor what comes through the borders.  </a:t>
            </a:r>
          </a:p>
          <a:p>
            <a:r>
              <a:rPr lang="en-US" dirty="0"/>
              <a:t> </a:t>
            </a:r>
            <a:r>
              <a:rPr lang="en-US" dirty="0" smtClean="0"/>
              <a:t>Of course, this only accounts for a very small fraction of our borders.</a:t>
            </a:r>
            <a:endParaRPr lang="en-US" dirty="0"/>
          </a:p>
        </p:txBody>
      </p:sp>
      <p:sp>
        <p:nvSpPr>
          <p:cNvPr id="4" name="Slide Number Placeholder 3"/>
          <p:cNvSpPr>
            <a:spLocks noGrp="1"/>
          </p:cNvSpPr>
          <p:nvPr>
            <p:ph type="sldNum" sz="quarter" idx="10"/>
          </p:nvPr>
        </p:nvSpPr>
        <p:spPr/>
        <p:txBody>
          <a:bodyPr/>
          <a:lstStyle/>
          <a:p>
            <a:fld id="{5FE17206-3B07-42FB-B57C-CC7561996A65}" type="slidenum">
              <a:rPr lang="en-US" smtClean="0"/>
              <a:pPr/>
              <a:t>13</a:t>
            </a:fld>
            <a:endParaRPr lang="en-US"/>
          </a:p>
        </p:txBody>
      </p:sp>
    </p:spTree>
    <p:extLst>
      <p:ext uri="{BB962C8B-B14F-4D97-AF65-F5344CB8AC3E}">
        <p14:creationId xmlns:p14="http://schemas.microsoft.com/office/powerpoint/2010/main" val="191448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Why would one be better than the other?</a:t>
            </a:r>
          </a:p>
          <a:p>
            <a:pPr lvl="1"/>
            <a:r>
              <a:rPr lang="en-US" dirty="0"/>
              <a:t> </a:t>
            </a:r>
            <a:r>
              <a:rPr lang="en-US" dirty="0" err="1" smtClean="0"/>
              <a:t>NaI</a:t>
            </a:r>
            <a:r>
              <a:rPr lang="en-US" dirty="0" smtClean="0"/>
              <a:t> resolution.  </a:t>
            </a:r>
            <a:r>
              <a:rPr lang="en-US" dirty="0" err="1" smtClean="0"/>
              <a:t>PVT</a:t>
            </a:r>
            <a:r>
              <a:rPr lang="en-US" dirty="0" smtClean="0"/>
              <a:t> durability and large size.</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14</a:t>
            </a:fld>
            <a:endParaRPr lang="en-US" dirty="0"/>
          </a:p>
        </p:txBody>
      </p:sp>
    </p:spTree>
    <p:extLst>
      <p:ext uri="{BB962C8B-B14F-4D97-AF65-F5344CB8AC3E}">
        <p14:creationId xmlns:p14="http://schemas.microsoft.com/office/powerpoint/2010/main" val="3861482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typical mixed location RPM.  </a:t>
            </a:r>
          </a:p>
          <a:p>
            <a:r>
              <a:rPr lang="en-US" dirty="0"/>
              <a:t> </a:t>
            </a:r>
            <a:r>
              <a:rPr lang="en-US" dirty="0" smtClean="0"/>
              <a:t>This system will have 2-4</a:t>
            </a:r>
            <a:r>
              <a:rPr lang="en-US" baseline="0" dirty="0" smtClean="0"/>
              <a:t> in X4 in NaI in each side of the portal.  </a:t>
            </a:r>
          </a:p>
          <a:p>
            <a:r>
              <a:rPr lang="en-US" dirty="0"/>
              <a:t> </a:t>
            </a:r>
            <a:r>
              <a:rPr lang="en-US" baseline="0" dirty="0" smtClean="0"/>
              <a:t>Also on each side will be a 4 - 6 moderated He-3 tubes for neutron detection.  </a:t>
            </a:r>
          </a:p>
          <a:p>
            <a:r>
              <a:rPr lang="en-US" dirty="0"/>
              <a:t> </a:t>
            </a:r>
            <a:r>
              <a:rPr lang="en-US" baseline="0" dirty="0" smtClean="0"/>
              <a:t>The bars over the moderated neutron detectors acts as protection for the tubes.  The systems could be struck by a vehicle.  The bars will at least provide some protection. </a:t>
            </a:r>
          </a:p>
          <a:p>
            <a:r>
              <a:rPr lang="en-US" baseline="0" dirty="0" smtClean="0"/>
              <a:t> The back of the portal is usually shielded with Pb or W to reduce background and interference from other lanes.</a:t>
            </a:r>
            <a:endParaRPr lang="en-US" dirty="0"/>
          </a:p>
        </p:txBody>
      </p:sp>
      <p:sp>
        <p:nvSpPr>
          <p:cNvPr id="4" name="Slide Number Placeholder 3"/>
          <p:cNvSpPr>
            <a:spLocks noGrp="1"/>
          </p:cNvSpPr>
          <p:nvPr>
            <p:ph type="sldNum" sz="quarter" idx="10"/>
          </p:nvPr>
        </p:nvSpPr>
        <p:spPr/>
        <p:txBody>
          <a:bodyPr/>
          <a:lstStyle/>
          <a:p>
            <a:fld id="{5FE17206-3B07-42FB-B57C-CC7561996A65}" type="slidenum">
              <a:rPr lang="en-US" smtClean="0"/>
              <a:pPr/>
              <a:t>15</a:t>
            </a:fld>
            <a:endParaRPr lang="en-US"/>
          </a:p>
        </p:txBody>
      </p:sp>
    </p:spTree>
    <p:extLst>
      <p:ext uri="{BB962C8B-B14F-4D97-AF65-F5344CB8AC3E}">
        <p14:creationId xmlns:p14="http://schemas.microsoft.com/office/powerpoint/2010/main" val="140845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 A picture of an RPM.</a:t>
            </a:r>
            <a:endParaRPr lang="en-US" dirty="0">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4300">
                <a:solidFill>
                  <a:srgbClr val="000000"/>
                </a:solidFill>
                <a:latin typeface="Gill Sans" charset="0"/>
                <a:ea typeface="ヒラギノ角ゴ ProN W3" charset="0"/>
                <a:cs typeface="ヒラギノ角ゴ ProN W3" charset="0"/>
                <a:sym typeface="Gill Sans" charset="0"/>
              </a:defRPr>
            </a:lvl1pPr>
            <a:lvl2pPr marL="757066" indent="-291179" eaLnBrk="0" hangingPunct="0">
              <a:defRPr sz="4300">
                <a:solidFill>
                  <a:srgbClr val="000000"/>
                </a:solidFill>
                <a:latin typeface="Gill Sans" charset="0"/>
                <a:ea typeface="ヒラギノ角ゴ ProN W3" charset="0"/>
                <a:cs typeface="ヒラギノ角ゴ ProN W3" charset="0"/>
                <a:sym typeface="Gill Sans" charset="0"/>
              </a:defRPr>
            </a:lvl2pPr>
            <a:lvl3pPr marL="1164717" indent="-232943" eaLnBrk="0" hangingPunct="0">
              <a:defRPr sz="4300">
                <a:solidFill>
                  <a:srgbClr val="000000"/>
                </a:solidFill>
                <a:latin typeface="Gill Sans" charset="0"/>
                <a:ea typeface="ヒラギノ角ゴ ProN W3" charset="0"/>
                <a:cs typeface="ヒラギノ角ゴ ProN W3" charset="0"/>
                <a:sym typeface="Gill Sans" charset="0"/>
              </a:defRPr>
            </a:lvl3pPr>
            <a:lvl4pPr marL="1630604" indent="-232943" eaLnBrk="0" hangingPunct="0">
              <a:defRPr sz="4300">
                <a:solidFill>
                  <a:srgbClr val="000000"/>
                </a:solidFill>
                <a:latin typeface="Gill Sans" charset="0"/>
                <a:ea typeface="ヒラギノ角ゴ ProN W3" charset="0"/>
                <a:cs typeface="ヒラギノ角ゴ ProN W3" charset="0"/>
                <a:sym typeface="Gill Sans" charset="0"/>
              </a:defRPr>
            </a:lvl4pPr>
            <a:lvl5pPr marL="2096491" indent="-232943" eaLnBrk="0" hangingPunct="0">
              <a:defRPr sz="4300">
                <a:solidFill>
                  <a:srgbClr val="000000"/>
                </a:solidFill>
                <a:latin typeface="Gill Sans" charset="0"/>
                <a:ea typeface="ヒラギノ角ゴ ProN W3" charset="0"/>
                <a:cs typeface="ヒラギノ角ゴ ProN W3" charset="0"/>
                <a:sym typeface="Gill Sans" charset="0"/>
              </a:defRPr>
            </a:lvl5pPr>
            <a:lvl6pPr marL="2562377"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6pPr>
            <a:lvl7pPr marL="3028264"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7pPr>
            <a:lvl8pPr marL="3494151"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8pPr>
            <a:lvl9pPr marL="3960038"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9pPr>
          </a:lstStyle>
          <a:p>
            <a:pPr eaLnBrk="1" hangingPunct="1"/>
            <a:fld id="{E823F47B-A5A4-0E4E-93AC-8C3D7E88E7A5}" type="slidenum">
              <a:rPr lang="en-US" sz="1200"/>
              <a:pPr eaLnBrk="1" hangingPunct="1"/>
              <a:t>16</a:t>
            </a:fld>
            <a:endParaRPr lang="en-US" sz="1200"/>
          </a:p>
        </p:txBody>
      </p:sp>
    </p:spTree>
    <p:extLst>
      <p:ext uri="{BB962C8B-B14F-4D97-AF65-F5344CB8AC3E}">
        <p14:creationId xmlns:p14="http://schemas.microsoft.com/office/powerpoint/2010/main" val="1567583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system </a:t>
            </a:r>
            <a:r>
              <a:rPr lang="en-US" baseline="0" dirty="0" smtClean="0"/>
              <a:t>were designed by </a:t>
            </a:r>
            <a:r>
              <a:rPr lang="en-US" baseline="0" dirty="0" err="1" smtClean="0"/>
              <a:t>Butek</a:t>
            </a:r>
            <a:r>
              <a:rPr lang="en-US" baseline="0" dirty="0" smtClean="0"/>
              <a:t>, Inc.  </a:t>
            </a:r>
          </a:p>
          <a:p>
            <a:r>
              <a:rPr lang="en-US" dirty="0"/>
              <a:t> </a:t>
            </a:r>
            <a:r>
              <a:rPr lang="en-US" baseline="0" dirty="0" smtClean="0"/>
              <a:t>DHS paid $20M for 200 hundred of these systems in 2006.  </a:t>
            </a:r>
          </a:p>
          <a:p>
            <a:r>
              <a:rPr lang="en-US" dirty="0"/>
              <a:t> </a:t>
            </a:r>
            <a:r>
              <a:rPr lang="en-US" baseline="0" dirty="0" smtClean="0"/>
              <a:t>The first systems were deployed to the port of New York/New Jersey in May 2006.</a:t>
            </a:r>
          </a:p>
          <a:p>
            <a:r>
              <a:rPr lang="en-US" dirty="0"/>
              <a:t> </a:t>
            </a:r>
            <a:r>
              <a:rPr lang="en-US" dirty="0" smtClean="0"/>
              <a:t>This is not the only system available, just a representative sample.</a:t>
            </a:r>
            <a:endParaRPr lang="en-US" dirty="0"/>
          </a:p>
        </p:txBody>
      </p:sp>
      <p:sp>
        <p:nvSpPr>
          <p:cNvPr id="4" name="Slide Number Placeholder 3"/>
          <p:cNvSpPr>
            <a:spLocks noGrp="1"/>
          </p:cNvSpPr>
          <p:nvPr>
            <p:ph type="sldNum" sz="quarter" idx="10"/>
          </p:nvPr>
        </p:nvSpPr>
        <p:spPr/>
        <p:txBody>
          <a:bodyPr/>
          <a:lstStyle/>
          <a:p>
            <a:fld id="{5FE17206-3B07-42FB-B57C-CC7561996A65}" type="slidenum">
              <a:rPr lang="en-US" smtClean="0"/>
              <a:pPr/>
              <a:t>17</a:t>
            </a:fld>
            <a:endParaRPr lang="en-US"/>
          </a:p>
        </p:txBody>
      </p:sp>
    </p:spTree>
    <p:extLst>
      <p:ext uri="{BB962C8B-B14F-4D97-AF65-F5344CB8AC3E}">
        <p14:creationId xmlns:p14="http://schemas.microsoft.com/office/powerpoint/2010/main" val="352216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defTabSz="931774" eaLnBrk="1" fontAlgn="auto" hangingPunct="1">
              <a:buSzTx/>
              <a:defRPr/>
            </a:pPr>
            <a:r>
              <a:rPr lang="en-US" dirty="0" smtClean="0"/>
              <a:t>Pictured system as 32 NaI and an array He-3 tubes for neutron detection</a:t>
            </a:r>
          </a:p>
          <a:p>
            <a:pPr marL="285750" lvl="1" indent="-285750" defTabSz="931774" eaLnBrk="1" fontAlgn="auto" hangingPunct="1">
              <a:buSzTx/>
              <a:defRPr/>
            </a:pPr>
            <a:r>
              <a:rPr lang="en-US" dirty="0" smtClean="0"/>
              <a:t>This system would operate at almost 100 feet above the dock.  This would reduce the background of the system compared to land based </a:t>
            </a:r>
            <a:r>
              <a:rPr lang="en-US" dirty="0" err="1" smtClean="0"/>
              <a:t>RPMs</a:t>
            </a:r>
            <a:endParaRPr lang="en-US" dirty="0" smtClean="0"/>
          </a:p>
          <a:p>
            <a:pPr marL="285750" lvl="1" indent="-285750" defTabSz="931774" eaLnBrk="1" fontAlgn="auto" hangingPunct="1">
              <a:buSzTx/>
              <a:defRPr/>
            </a:pPr>
            <a:r>
              <a:rPr lang="en-US" dirty="0" smtClean="0"/>
              <a:t>By scanning only the top of the container you have significantly reduced “viewing” capability for sources at</a:t>
            </a:r>
            <a:r>
              <a:rPr lang="en-US" baseline="0" dirty="0" smtClean="0"/>
              <a:t> the bottom of the container.  This problem is magnified with high Z cargo.</a:t>
            </a:r>
          </a:p>
          <a:p>
            <a:pPr marL="285750" lvl="1" indent="-285750" defTabSz="931774" eaLnBrk="1" fontAlgn="auto" hangingPunct="1">
              <a:buSzTx/>
              <a:defRPr/>
            </a:pPr>
            <a:r>
              <a:rPr lang="en-US" baseline="0" dirty="0" smtClean="0"/>
              <a:t>These system operate in harsh environments.  Crane operators regular bang these around.   Physical shocks of up to 50gs have been recorded. </a:t>
            </a:r>
            <a:endParaRPr lang="en-US" dirty="0" smtClean="0"/>
          </a:p>
        </p:txBody>
      </p:sp>
      <p:sp>
        <p:nvSpPr>
          <p:cNvPr id="4" name="Slide Number Placeholder 3"/>
          <p:cNvSpPr>
            <a:spLocks noGrp="1"/>
          </p:cNvSpPr>
          <p:nvPr>
            <p:ph type="sldNum" sz="quarter" idx="10"/>
          </p:nvPr>
        </p:nvSpPr>
        <p:spPr/>
        <p:txBody>
          <a:bodyPr/>
          <a:lstStyle/>
          <a:p>
            <a:fld id="{5FE17206-3B07-42FB-B57C-CC7561996A65}" type="slidenum">
              <a:rPr lang="en-US" smtClean="0"/>
              <a:pPr/>
              <a:t>18</a:t>
            </a:fld>
            <a:endParaRPr lang="en-US"/>
          </a:p>
        </p:txBody>
      </p:sp>
    </p:spTree>
    <p:extLst>
      <p:ext uri="{BB962C8B-B14F-4D97-AF65-F5344CB8AC3E}">
        <p14:creationId xmlns:p14="http://schemas.microsoft.com/office/powerpoint/2010/main" val="4279256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 typical monitor for personnel.</a:t>
            </a:r>
            <a:endParaRPr lang="en-US" dirty="0"/>
          </a:p>
        </p:txBody>
      </p:sp>
      <p:sp>
        <p:nvSpPr>
          <p:cNvPr id="4" name="Slide Number Placeholder 3"/>
          <p:cNvSpPr>
            <a:spLocks noGrp="1"/>
          </p:cNvSpPr>
          <p:nvPr>
            <p:ph type="sldNum" sz="quarter" idx="10"/>
          </p:nvPr>
        </p:nvSpPr>
        <p:spPr/>
        <p:txBody>
          <a:bodyPr/>
          <a:lstStyle/>
          <a:p>
            <a:fld id="{5FE17206-3B07-42FB-B57C-CC7561996A65}" type="slidenum">
              <a:rPr lang="en-US" smtClean="0"/>
              <a:pPr/>
              <a:t>19</a:t>
            </a:fld>
            <a:endParaRPr lang="en-US"/>
          </a:p>
        </p:txBody>
      </p:sp>
    </p:spTree>
    <p:extLst>
      <p:ext uri="{BB962C8B-B14F-4D97-AF65-F5344CB8AC3E}">
        <p14:creationId xmlns:p14="http://schemas.microsoft.com/office/powerpoint/2010/main" val="3801458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Just how good is the anti-Compton</a:t>
            </a:r>
            <a:r>
              <a:rPr lang="en-US" baseline="0" dirty="0" smtClean="0"/>
              <a:t> suppression?  You can detect at very low levels.</a:t>
            </a:r>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1</a:t>
            </a:fld>
            <a:endParaRPr lang="en-US"/>
          </a:p>
        </p:txBody>
      </p:sp>
    </p:spTree>
    <p:extLst>
      <p:ext uri="{BB962C8B-B14F-4D97-AF65-F5344CB8AC3E}">
        <p14:creationId xmlns:p14="http://schemas.microsoft.com/office/powerpoint/2010/main" val="394900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 Dual energy bremsstrahlung spectrum.</a:t>
            </a:r>
          </a:p>
          <a:p>
            <a:pPr eaLnBrk="1" hangingPunct="1">
              <a:spcBef>
                <a:spcPct val="0"/>
              </a:spcBef>
            </a:pPr>
            <a:r>
              <a:rPr lang="en-US" dirty="0">
                <a:latin typeface="Calibri" charset="0"/>
              </a:rPr>
              <a:t> </a:t>
            </a:r>
            <a:endParaRPr lang="en-US" dirty="0" smtClean="0">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4300">
                <a:solidFill>
                  <a:srgbClr val="000000"/>
                </a:solidFill>
                <a:latin typeface="Gill Sans" charset="0"/>
                <a:ea typeface="ヒラギノ角ゴ ProN W3" charset="0"/>
                <a:cs typeface="ヒラギノ角ゴ ProN W3" charset="0"/>
                <a:sym typeface="Gill Sans" charset="0"/>
              </a:defRPr>
            </a:lvl1pPr>
            <a:lvl2pPr marL="757066" indent="-291179" eaLnBrk="0" hangingPunct="0">
              <a:defRPr sz="4300">
                <a:solidFill>
                  <a:srgbClr val="000000"/>
                </a:solidFill>
                <a:latin typeface="Gill Sans" charset="0"/>
                <a:ea typeface="ヒラギノ角ゴ ProN W3" charset="0"/>
                <a:cs typeface="ヒラギノ角ゴ ProN W3" charset="0"/>
                <a:sym typeface="Gill Sans" charset="0"/>
              </a:defRPr>
            </a:lvl2pPr>
            <a:lvl3pPr marL="1164717" indent="-232943" eaLnBrk="0" hangingPunct="0">
              <a:defRPr sz="4300">
                <a:solidFill>
                  <a:srgbClr val="000000"/>
                </a:solidFill>
                <a:latin typeface="Gill Sans" charset="0"/>
                <a:ea typeface="ヒラギノ角ゴ ProN W3" charset="0"/>
                <a:cs typeface="ヒラギノ角ゴ ProN W3" charset="0"/>
                <a:sym typeface="Gill Sans" charset="0"/>
              </a:defRPr>
            </a:lvl3pPr>
            <a:lvl4pPr marL="1630604" indent="-232943" eaLnBrk="0" hangingPunct="0">
              <a:defRPr sz="4300">
                <a:solidFill>
                  <a:srgbClr val="000000"/>
                </a:solidFill>
                <a:latin typeface="Gill Sans" charset="0"/>
                <a:ea typeface="ヒラギノ角ゴ ProN W3" charset="0"/>
                <a:cs typeface="ヒラギノ角ゴ ProN W3" charset="0"/>
                <a:sym typeface="Gill Sans" charset="0"/>
              </a:defRPr>
            </a:lvl4pPr>
            <a:lvl5pPr marL="2096491" indent="-232943" eaLnBrk="0" hangingPunct="0">
              <a:defRPr sz="4300">
                <a:solidFill>
                  <a:srgbClr val="000000"/>
                </a:solidFill>
                <a:latin typeface="Gill Sans" charset="0"/>
                <a:ea typeface="ヒラギノ角ゴ ProN W3" charset="0"/>
                <a:cs typeface="ヒラギノ角ゴ ProN W3" charset="0"/>
                <a:sym typeface="Gill Sans" charset="0"/>
              </a:defRPr>
            </a:lvl5pPr>
            <a:lvl6pPr marL="2562377"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6pPr>
            <a:lvl7pPr marL="3028264"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7pPr>
            <a:lvl8pPr marL="3494151"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8pPr>
            <a:lvl9pPr marL="3960038"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9pPr>
          </a:lstStyle>
          <a:p>
            <a:pPr eaLnBrk="1" hangingPunct="1"/>
            <a:fld id="{E823F47B-A5A4-0E4E-93AC-8C3D7E88E7A5}" type="slidenum">
              <a:rPr lang="en-US" sz="1200"/>
              <a:pPr eaLnBrk="1" hangingPunct="1"/>
              <a:t>20</a:t>
            </a:fld>
            <a:endParaRPr lang="en-US" sz="1200"/>
          </a:p>
        </p:txBody>
      </p:sp>
    </p:spTree>
    <p:extLst>
      <p:ext uri="{BB962C8B-B14F-4D97-AF65-F5344CB8AC3E}">
        <p14:creationId xmlns:p14="http://schemas.microsoft.com/office/powerpoint/2010/main" val="2195017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4300">
                <a:solidFill>
                  <a:srgbClr val="000000"/>
                </a:solidFill>
                <a:latin typeface="Gill Sans" charset="0"/>
                <a:ea typeface="ヒラギノ角ゴ ProN W3" charset="0"/>
                <a:cs typeface="ヒラギノ角ゴ ProN W3" charset="0"/>
                <a:sym typeface="Gill Sans" charset="0"/>
              </a:defRPr>
            </a:lvl1pPr>
            <a:lvl2pPr marL="757066" indent="-291179" eaLnBrk="0" hangingPunct="0">
              <a:defRPr sz="4300">
                <a:solidFill>
                  <a:srgbClr val="000000"/>
                </a:solidFill>
                <a:latin typeface="Gill Sans" charset="0"/>
                <a:ea typeface="ヒラギノ角ゴ ProN W3" charset="0"/>
                <a:cs typeface="ヒラギノ角ゴ ProN W3" charset="0"/>
                <a:sym typeface="Gill Sans" charset="0"/>
              </a:defRPr>
            </a:lvl2pPr>
            <a:lvl3pPr marL="1164717" indent="-232943" eaLnBrk="0" hangingPunct="0">
              <a:defRPr sz="4300">
                <a:solidFill>
                  <a:srgbClr val="000000"/>
                </a:solidFill>
                <a:latin typeface="Gill Sans" charset="0"/>
                <a:ea typeface="ヒラギノ角ゴ ProN W3" charset="0"/>
                <a:cs typeface="ヒラギノ角ゴ ProN W3" charset="0"/>
                <a:sym typeface="Gill Sans" charset="0"/>
              </a:defRPr>
            </a:lvl3pPr>
            <a:lvl4pPr marL="1630604" indent="-232943" eaLnBrk="0" hangingPunct="0">
              <a:defRPr sz="4300">
                <a:solidFill>
                  <a:srgbClr val="000000"/>
                </a:solidFill>
                <a:latin typeface="Gill Sans" charset="0"/>
                <a:ea typeface="ヒラギノ角ゴ ProN W3" charset="0"/>
                <a:cs typeface="ヒラギノ角ゴ ProN W3" charset="0"/>
                <a:sym typeface="Gill Sans" charset="0"/>
              </a:defRPr>
            </a:lvl4pPr>
            <a:lvl5pPr marL="2096491" indent="-232943" eaLnBrk="0" hangingPunct="0">
              <a:defRPr sz="4300">
                <a:solidFill>
                  <a:srgbClr val="000000"/>
                </a:solidFill>
                <a:latin typeface="Gill Sans" charset="0"/>
                <a:ea typeface="ヒラギノ角ゴ ProN W3" charset="0"/>
                <a:cs typeface="ヒラギノ角ゴ ProN W3" charset="0"/>
                <a:sym typeface="Gill Sans" charset="0"/>
              </a:defRPr>
            </a:lvl5pPr>
            <a:lvl6pPr marL="2562377"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6pPr>
            <a:lvl7pPr marL="3028264"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7pPr>
            <a:lvl8pPr marL="3494151"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8pPr>
            <a:lvl9pPr marL="3960038" indent="-232943"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9pPr>
          </a:lstStyle>
          <a:p>
            <a:pPr eaLnBrk="1" hangingPunct="1"/>
            <a:fld id="{E823F47B-A5A4-0E4E-93AC-8C3D7E88E7A5}" type="slidenum">
              <a:rPr lang="en-US" sz="1200"/>
              <a:pPr eaLnBrk="1" hangingPunct="1"/>
              <a:t>21</a:t>
            </a:fld>
            <a:endParaRPr lang="en-US" sz="1200"/>
          </a:p>
        </p:txBody>
      </p:sp>
    </p:spTree>
    <p:extLst>
      <p:ext uri="{BB962C8B-B14F-4D97-AF65-F5344CB8AC3E}">
        <p14:creationId xmlns:p14="http://schemas.microsoft.com/office/powerpoint/2010/main" val="1013848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400" dirty="0" smtClean="0"/>
              <a:t>This is a display</a:t>
            </a:r>
            <a:r>
              <a:rPr lang="en-US" sz="1400" baseline="0" dirty="0" smtClean="0"/>
              <a:t> of what a portal monitor read-out might look like.  </a:t>
            </a:r>
          </a:p>
          <a:p>
            <a:r>
              <a:rPr lang="en-US" sz="1400" baseline="0" dirty="0" smtClean="0"/>
              <a:t>Notice between time = 0 to ~300 the background count is relatively constant. There appears to be a small broad peak around t=175.  </a:t>
            </a:r>
          </a:p>
          <a:p>
            <a:r>
              <a:rPr lang="en-US" sz="1400" baseline="0" dirty="0" smtClean="0"/>
              <a:t> What could cause the broad peak?</a:t>
            </a:r>
          </a:p>
          <a:p>
            <a:pPr lvl="1"/>
            <a:r>
              <a:rPr lang="en-US" sz="1400" baseline="0" dirty="0" smtClean="0"/>
              <a:t> A vehicle, possibly with a small or shielded source, moving slowly toward the detectors.  You could imagine this happening at a border crossing.   </a:t>
            </a:r>
          </a:p>
          <a:p>
            <a:r>
              <a:rPr lang="en-US" sz="1400" baseline="0" dirty="0" smtClean="0"/>
              <a:t> The large peaks are for sources passing through the portal.</a:t>
            </a:r>
          </a:p>
          <a:p>
            <a:r>
              <a:rPr lang="en-US" sz="1400" baseline="0" dirty="0" smtClean="0"/>
              <a:t> All 3 of the peaks could set off alarms</a:t>
            </a:r>
          </a:p>
          <a:p>
            <a:r>
              <a:rPr lang="en-US" sz="1400" kern="1200" dirty="0" smtClean="0">
                <a:solidFill>
                  <a:schemeClr val="tx1"/>
                </a:solidFill>
              </a:rPr>
              <a:t> A RPM continuously monitors radiation readings regardless if a vehicle (or person) is present</a:t>
            </a:r>
          </a:p>
          <a:p>
            <a:r>
              <a:rPr lang="en-US" sz="1400" b="1" kern="1200" dirty="0" smtClean="0">
                <a:solidFill>
                  <a:schemeClr val="tx1"/>
                </a:solidFill>
              </a:rPr>
              <a:t> How can you set the alarm level?</a:t>
            </a:r>
          </a:p>
          <a:p>
            <a:r>
              <a:rPr lang="en-US" sz="1400" kern="1200" dirty="0" smtClean="0">
                <a:solidFill>
                  <a:schemeClr val="tx1"/>
                </a:solidFill>
              </a:rPr>
              <a:t> Alarm levels are set based on this background reading </a:t>
            </a:r>
          </a:p>
          <a:p>
            <a:pPr lvl="1"/>
            <a:r>
              <a:rPr lang="en-US" sz="1400" kern="1200" dirty="0" smtClean="0">
                <a:solidFill>
                  <a:schemeClr val="tx1"/>
                </a:solidFill>
              </a:rPr>
              <a:t> Using the Standard Deviation.  The standard deviation of the background is calculated.  If the count rate exceeds some multiple of the background standard deviation or some multiple of background count rates an alarms is triggered</a:t>
            </a:r>
          </a:p>
          <a:p>
            <a:r>
              <a:rPr lang="en-US" sz="1400" dirty="0" smtClean="0"/>
              <a:t> A </a:t>
            </a:r>
            <a:r>
              <a:rPr lang="en-US" sz="1400" dirty="0"/>
              <a:t>portal could also be set to trigger when some multiple of the background count rate is </a:t>
            </a:r>
            <a:r>
              <a:rPr lang="en-US" sz="1400" dirty="0" smtClean="0"/>
              <a:t>exceeded  For </a:t>
            </a:r>
            <a:r>
              <a:rPr lang="en-US" sz="1400" dirty="0"/>
              <a:t>example, the alarm threshold is set for 2X background.  From the previous example, the threshold would be 600 </a:t>
            </a:r>
            <a:r>
              <a:rPr lang="en-US" sz="1400" dirty="0" smtClean="0"/>
              <a:t>s</a:t>
            </a:r>
            <a:r>
              <a:rPr lang="en-US" sz="1400" baseline="30000" dirty="0" smtClean="0"/>
              <a:t>-1</a:t>
            </a:r>
            <a:r>
              <a:rPr lang="en-US" sz="1400" dirty="0" smtClean="0"/>
              <a:t>.  This </a:t>
            </a:r>
            <a:r>
              <a:rPr lang="en-US" sz="1400" dirty="0"/>
              <a:t>technique is not as sensitive as the standard deviation </a:t>
            </a:r>
            <a:r>
              <a:rPr lang="en-US" sz="1400" dirty="0" smtClean="0"/>
              <a:t>method</a:t>
            </a:r>
          </a:p>
          <a:p>
            <a:r>
              <a:rPr lang="en-US" sz="1400" dirty="0" smtClean="0"/>
              <a:t> </a:t>
            </a:r>
            <a:r>
              <a:rPr lang="en-US" sz="1400" b="1" dirty="0" smtClean="0"/>
              <a:t>Setting </a:t>
            </a:r>
            <a:r>
              <a:rPr lang="en-US" sz="1400" b="1" dirty="0"/>
              <a:t>the best threshold is important</a:t>
            </a:r>
          </a:p>
          <a:p>
            <a:pPr lvl="1"/>
            <a:r>
              <a:rPr lang="en-US" sz="1400" dirty="0"/>
              <a:t>The threshold should be sensitive enough to register illicit cargo, but not so sensitive that it alarms due </a:t>
            </a:r>
            <a:r>
              <a:rPr lang="en-US" sz="1400" dirty="0" smtClean="0"/>
              <a:t>to statistical </a:t>
            </a:r>
            <a:r>
              <a:rPr lang="en-US" sz="1400" dirty="0"/>
              <a:t>fluctuations in </a:t>
            </a:r>
            <a:r>
              <a:rPr lang="en-US" sz="1400" dirty="0" smtClean="0"/>
              <a:t>background or slightly </a:t>
            </a:r>
            <a:r>
              <a:rPr lang="en-US" sz="1400" dirty="0"/>
              <a:t>elevated NORM readings in legitimate cargo</a:t>
            </a:r>
          </a:p>
          <a:p>
            <a:r>
              <a:rPr lang="en-US" sz="1400" dirty="0" smtClean="0"/>
              <a:t> False </a:t>
            </a:r>
            <a:r>
              <a:rPr lang="en-US" sz="1400" dirty="0"/>
              <a:t>alarms can have an affect on response </a:t>
            </a:r>
            <a:r>
              <a:rPr lang="en-US" sz="1400" dirty="0" smtClean="0"/>
              <a:t>force.  When the alarm goes off, someone has to check it.</a:t>
            </a:r>
            <a:endParaRPr lang="en-US" sz="1400" dirty="0"/>
          </a:p>
          <a:p>
            <a:r>
              <a:rPr lang="en-US" sz="1400" dirty="0" smtClean="0"/>
              <a:t> Other </a:t>
            </a:r>
            <a:r>
              <a:rPr lang="en-US" sz="1400" dirty="0"/>
              <a:t>types of alarm algorithms attempt to differentiate “real” alarms from “nuisance” alarms.</a:t>
            </a:r>
          </a:p>
          <a:p>
            <a:r>
              <a:rPr lang="en-US" sz="1400" dirty="0" smtClean="0"/>
              <a:t>  You may also be looking at energy windows rather than the whole spectrum.</a:t>
            </a:r>
            <a:endParaRPr lang="en-US" sz="1400" dirty="0"/>
          </a:p>
          <a:p>
            <a:pPr lvl="2"/>
            <a:endParaRPr lang="en-US" sz="1400" kern="1200" dirty="0" smtClean="0">
              <a:solidFill>
                <a:schemeClr val="tx1"/>
              </a:solidFill>
            </a:endParaRPr>
          </a:p>
          <a:p>
            <a:endParaRPr lang="en-US" sz="1400" dirty="0"/>
          </a:p>
        </p:txBody>
      </p:sp>
      <p:sp>
        <p:nvSpPr>
          <p:cNvPr id="4" name="Slide Number Placeholder 3"/>
          <p:cNvSpPr>
            <a:spLocks noGrp="1"/>
          </p:cNvSpPr>
          <p:nvPr>
            <p:ph type="sldNum" sz="quarter" idx="10"/>
          </p:nvPr>
        </p:nvSpPr>
        <p:spPr/>
        <p:txBody>
          <a:bodyPr/>
          <a:lstStyle/>
          <a:p>
            <a:fld id="{92960E30-F398-4E38-B27A-616D6983E3C1}" type="slidenum">
              <a:rPr lang="en-US" smtClean="0"/>
              <a:pPr/>
              <a:t>22</a:t>
            </a:fld>
            <a:endParaRPr lang="en-US"/>
          </a:p>
        </p:txBody>
      </p:sp>
    </p:spTree>
    <p:extLst>
      <p:ext uri="{BB962C8B-B14F-4D97-AF65-F5344CB8AC3E}">
        <p14:creationId xmlns:p14="http://schemas.microsoft.com/office/powerpoint/2010/main" val="2862357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indent="-285750" defTabSz="931774" eaLnBrk="1" fontAlgn="auto" hangingPunct="1">
              <a:buSzTx/>
              <a:defRPr/>
            </a:pPr>
            <a:r>
              <a:rPr lang="en-US" dirty="0" smtClean="0"/>
              <a:t>The pictures</a:t>
            </a:r>
            <a:r>
              <a:rPr lang="en-US" baseline="0" dirty="0" smtClean="0"/>
              <a:t> are merely examples of different deployable systems.  The Identifinder has a version that can be used underwater.  </a:t>
            </a:r>
          </a:p>
          <a:p>
            <a:pPr lvl="1" indent="-285750" defTabSz="931774" eaLnBrk="1" fontAlgn="auto" hangingPunct="1">
              <a:buSzTx/>
              <a:defRPr/>
            </a:pPr>
            <a:r>
              <a:rPr lang="en-US" baseline="0" dirty="0" smtClean="0"/>
              <a:t>The picture in the lower left is of the Radiation Solutions Inc RS-500 being used on a helicopter.  The picture was taken during the DOE response to the Fukushima accident.   </a:t>
            </a:r>
          </a:p>
          <a:p>
            <a:pPr lvl="1" indent="-285750" defTabSz="931774" eaLnBrk="1" fontAlgn="auto" hangingPunct="1">
              <a:buSzTx/>
              <a:defRPr/>
            </a:pPr>
            <a:r>
              <a:rPr lang="en-US" b="1" dirty="0" smtClean="0"/>
              <a:t>We previously looked at portal monitors.  Can you describe some differences between </a:t>
            </a:r>
            <a:r>
              <a:rPr lang="en-US" b="1" dirty="0" err="1" smtClean="0"/>
              <a:t>RPMs</a:t>
            </a:r>
            <a:r>
              <a:rPr lang="en-US" b="1" dirty="0" smtClean="0"/>
              <a:t> and portable systems?</a:t>
            </a:r>
            <a:endParaRPr lang="en-US" b="1" dirty="0"/>
          </a:p>
          <a:p>
            <a:pPr lvl="1"/>
            <a:r>
              <a:rPr lang="en-US" sz="1700" dirty="0" smtClean="0"/>
              <a:t> </a:t>
            </a:r>
            <a:r>
              <a:rPr lang="en-US" sz="1700" dirty="0" err="1" smtClean="0"/>
              <a:t>RPMs</a:t>
            </a:r>
            <a:endParaRPr lang="en-US" sz="1700" dirty="0"/>
          </a:p>
          <a:p>
            <a:pPr lvl="2"/>
            <a:r>
              <a:rPr lang="en-US" sz="1700" dirty="0" smtClean="0"/>
              <a:t> Generally </a:t>
            </a:r>
            <a:r>
              <a:rPr lang="en-US" sz="1700" dirty="0"/>
              <a:t>at a fixed location</a:t>
            </a:r>
          </a:p>
          <a:p>
            <a:pPr lvl="2"/>
            <a:r>
              <a:rPr lang="en-US" sz="1700" dirty="0" smtClean="0"/>
              <a:t> Alarms </a:t>
            </a:r>
            <a:r>
              <a:rPr lang="en-US" sz="1700" dirty="0"/>
              <a:t>when thresholds are exceeded</a:t>
            </a:r>
          </a:p>
          <a:p>
            <a:pPr lvl="2"/>
            <a:r>
              <a:rPr lang="en-US" sz="1700" dirty="0" smtClean="0"/>
              <a:t> Limited </a:t>
            </a:r>
            <a:r>
              <a:rPr lang="en-US" sz="1700" dirty="0"/>
              <a:t>ID capability (ASP)</a:t>
            </a:r>
          </a:p>
          <a:p>
            <a:pPr lvl="2"/>
            <a:r>
              <a:rPr lang="en-US" sz="1700" dirty="0" smtClean="0"/>
              <a:t> Limited </a:t>
            </a:r>
            <a:r>
              <a:rPr lang="en-US" sz="1700" dirty="0"/>
              <a:t>Localization capability</a:t>
            </a:r>
          </a:p>
          <a:p>
            <a:pPr lvl="2"/>
            <a:r>
              <a:rPr lang="en-US" sz="1700" dirty="0" smtClean="0"/>
              <a:t> Large </a:t>
            </a:r>
            <a:r>
              <a:rPr lang="en-US" sz="1700" dirty="0"/>
              <a:t>heavy systems</a:t>
            </a:r>
          </a:p>
          <a:p>
            <a:pPr lvl="1"/>
            <a:r>
              <a:rPr lang="en-US" sz="1700" dirty="0" smtClean="0"/>
              <a:t> Portable </a:t>
            </a:r>
            <a:r>
              <a:rPr lang="en-US" sz="1700" dirty="0"/>
              <a:t>systems</a:t>
            </a:r>
          </a:p>
          <a:p>
            <a:pPr lvl="2"/>
            <a:r>
              <a:rPr lang="en-US" sz="1700" dirty="0" smtClean="0"/>
              <a:t> Can </a:t>
            </a:r>
            <a:r>
              <a:rPr lang="en-US" sz="1700" dirty="0"/>
              <a:t>localize where radiation is being emitted </a:t>
            </a:r>
          </a:p>
          <a:p>
            <a:pPr lvl="2"/>
            <a:r>
              <a:rPr lang="en-US" sz="1700" dirty="0" smtClean="0"/>
              <a:t> Can </a:t>
            </a:r>
            <a:r>
              <a:rPr lang="en-US" sz="1700" dirty="0"/>
              <a:t>be used to ID gamma emitting nuclides</a:t>
            </a:r>
          </a:p>
          <a:p>
            <a:pPr lvl="2"/>
            <a:r>
              <a:rPr lang="en-US" sz="1700" dirty="0" smtClean="0"/>
              <a:t> Mission </a:t>
            </a:r>
            <a:r>
              <a:rPr lang="en-US" sz="1700" dirty="0"/>
              <a:t>flexible</a:t>
            </a:r>
          </a:p>
          <a:p>
            <a:pPr marL="0" lvl="1" defTabSz="931774" eaLnBrk="1" fontAlgn="auto" hangingPunct="1">
              <a:buSzTx/>
              <a:buNone/>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CB9D784-C699-4249-BA06-606441F23240}" type="slidenum">
              <a:rPr lang="en-US" smtClean="0"/>
              <a:pPr/>
              <a:t>23</a:t>
            </a:fld>
            <a:endParaRPr lang="en-US"/>
          </a:p>
        </p:txBody>
      </p:sp>
    </p:spTree>
    <p:extLst>
      <p:ext uri="{BB962C8B-B14F-4D97-AF65-F5344CB8AC3E}">
        <p14:creationId xmlns:p14="http://schemas.microsoft.com/office/powerpoint/2010/main" val="2141255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b="1" kern="1200" dirty="0" smtClean="0">
                <a:solidFill>
                  <a:schemeClr val="tx1"/>
                </a:solidFill>
                <a:latin typeface="+mn-lt"/>
                <a:ea typeface="+mn-ea"/>
                <a:cs typeface="+mn-cs"/>
              </a:rPr>
              <a:t> </a:t>
            </a:r>
            <a:r>
              <a:rPr lang="en-US" sz="1700" b="0" kern="1200" dirty="0" smtClean="0">
                <a:solidFill>
                  <a:schemeClr val="tx1"/>
                </a:solidFill>
                <a:latin typeface="+mn-lt"/>
                <a:ea typeface="+mn-ea"/>
                <a:cs typeface="+mn-cs"/>
              </a:rPr>
              <a:t>Mission for Portable systems:</a:t>
            </a:r>
          </a:p>
          <a:p>
            <a:pPr lvl="1"/>
            <a:r>
              <a:rPr lang="en-US" sz="1700" b="0" kern="1200" dirty="0" smtClean="0">
                <a:solidFill>
                  <a:schemeClr val="tx1"/>
                </a:solidFill>
                <a:latin typeface="+mn-lt"/>
                <a:ea typeface="+mn-ea"/>
                <a:cs typeface="+mn-cs"/>
              </a:rPr>
              <a:t> Portable systems work in conjunction with each other.</a:t>
            </a:r>
          </a:p>
          <a:p>
            <a:pPr lvl="1"/>
            <a:r>
              <a:rPr lang="en-US" sz="1700" b="0" kern="1200" dirty="0" smtClean="0">
                <a:solidFill>
                  <a:schemeClr val="tx1"/>
                </a:solidFill>
                <a:latin typeface="+mn-lt"/>
                <a:ea typeface="+mn-ea"/>
                <a:cs typeface="+mn-cs"/>
              </a:rPr>
              <a:t> Vehicle systems are large and will indicate that a source is near </a:t>
            </a:r>
          </a:p>
          <a:p>
            <a:pPr lvl="1"/>
            <a:r>
              <a:rPr lang="en-US" sz="1700" b="0" kern="1200" dirty="0" smtClean="0">
                <a:solidFill>
                  <a:schemeClr val="tx1"/>
                </a:solidFill>
                <a:latin typeface="+mn-lt"/>
                <a:ea typeface="+mn-ea"/>
                <a:cs typeface="+mn-cs"/>
              </a:rPr>
              <a:t> Handheld systems can then be used to find the location of the source but</a:t>
            </a:r>
            <a:r>
              <a:rPr lang="en-US" sz="1700" b="0" kern="1200" baseline="0" dirty="0" smtClean="0">
                <a:solidFill>
                  <a:schemeClr val="tx1"/>
                </a:solidFill>
                <a:latin typeface="+mn-lt"/>
                <a:ea typeface="+mn-ea"/>
                <a:cs typeface="+mn-cs"/>
              </a:rPr>
              <a:t> they often have l</a:t>
            </a:r>
            <a:r>
              <a:rPr lang="en-US" sz="1700" b="0" kern="1200" dirty="0" smtClean="0">
                <a:solidFill>
                  <a:schemeClr val="tx1"/>
                </a:solidFill>
                <a:latin typeface="+mn-lt"/>
                <a:ea typeface="+mn-ea"/>
                <a:cs typeface="+mn-cs"/>
              </a:rPr>
              <a:t>imited ID capability</a:t>
            </a:r>
          </a:p>
          <a:p>
            <a:pPr lvl="1"/>
            <a:r>
              <a:rPr lang="en-US" sz="1700" b="0" kern="1200" dirty="0" smtClean="0">
                <a:solidFill>
                  <a:schemeClr val="tx1"/>
                </a:solidFill>
                <a:latin typeface="+mn-lt"/>
                <a:ea typeface="+mn-ea"/>
                <a:cs typeface="+mn-cs"/>
              </a:rPr>
              <a:t> Specialized detectors, such as </a:t>
            </a:r>
            <a:r>
              <a:rPr lang="en-US" sz="1700" b="0" kern="1200" dirty="0" err="1" smtClean="0">
                <a:solidFill>
                  <a:schemeClr val="tx1"/>
                </a:solidFill>
                <a:latin typeface="+mn-lt"/>
                <a:ea typeface="+mn-ea"/>
                <a:cs typeface="+mn-cs"/>
              </a:rPr>
              <a:t>HPGes</a:t>
            </a:r>
            <a:r>
              <a:rPr lang="en-US" sz="1700" b="0" kern="1200" dirty="0" smtClean="0">
                <a:solidFill>
                  <a:schemeClr val="tx1"/>
                </a:solidFill>
                <a:latin typeface="+mn-lt"/>
                <a:ea typeface="+mn-ea"/>
                <a:cs typeface="+mn-cs"/>
              </a:rPr>
              <a:t> are used to positively ID the source</a:t>
            </a:r>
            <a:endParaRPr lang="en-US" dirty="0" smtClean="0"/>
          </a:p>
          <a:p>
            <a:r>
              <a:rPr lang="en-US" b="1" dirty="0" smtClean="0"/>
              <a:t> Field deployable systems</a:t>
            </a:r>
            <a:r>
              <a:rPr lang="en-US" b="1" baseline="0" dirty="0" smtClean="0"/>
              <a:t> can be used in different types of scenarios.  Some detectors are very obvious while other can be concealed.  It all depends on what you, as the user, are trying to accomplish.</a:t>
            </a:r>
          </a:p>
          <a:p>
            <a:r>
              <a:rPr lang="en-US" baseline="0" dirty="0" smtClean="0"/>
              <a:t> Lastly, </a:t>
            </a:r>
            <a:r>
              <a:rPr lang="en-US" b="1" i="1" baseline="0" dirty="0" smtClean="0"/>
              <a:t>cost is also an issue</a:t>
            </a:r>
            <a:r>
              <a:rPr lang="en-US" baseline="0" dirty="0" smtClean="0"/>
              <a:t>.  No enforcement agency has unlimited funds.  The more specialized equipment is typically the most expensive.  Also even after these detectors are bought, they require annual maintenance (characterization, calibration). Also, they must be repaired if they are broken.   These types of unplanned for expenses can add up.</a:t>
            </a:r>
            <a:endParaRPr lang="en-US" dirty="0"/>
          </a:p>
        </p:txBody>
      </p:sp>
      <p:sp>
        <p:nvSpPr>
          <p:cNvPr id="4" name="Slide Number Placeholder 3"/>
          <p:cNvSpPr>
            <a:spLocks noGrp="1"/>
          </p:cNvSpPr>
          <p:nvPr>
            <p:ph type="sldNum" sz="quarter" idx="10"/>
          </p:nvPr>
        </p:nvSpPr>
        <p:spPr/>
        <p:txBody>
          <a:bodyPr/>
          <a:lstStyle/>
          <a:p>
            <a:fld id="{2CB9D784-C699-4249-BA06-606441F23240}" type="slidenum">
              <a:rPr lang="en-US" smtClean="0"/>
              <a:pPr/>
              <a:t>24</a:t>
            </a:fld>
            <a:endParaRPr lang="en-US"/>
          </a:p>
        </p:txBody>
      </p:sp>
    </p:spTree>
    <p:extLst>
      <p:ext uri="{BB962C8B-B14F-4D97-AF65-F5344CB8AC3E}">
        <p14:creationId xmlns:p14="http://schemas.microsoft.com/office/powerpoint/2010/main" val="3593411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These picture were pulled from the internet</a:t>
            </a:r>
          </a:p>
          <a:p>
            <a:r>
              <a:rPr lang="en-US" dirty="0" smtClean="0"/>
              <a:t> These</a:t>
            </a:r>
            <a:r>
              <a:rPr lang="en-US" baseline="0" dirty="0" smtClean="0"/>
              <a:t> happen to show all </a:t>
            </a:r>
            <a:r>
              <a:rPr lang="en-US" b="1" baseline="0" dirty="0" smtClean="0"/>
              <a:t>custom systems</a:t>
            </a:r>
            <a:r>
              <a:rPr lang="en-US" baseline="0" dirty="0" smtClean="0"/>
              <a:t>.  The top photo is designed by Raytheon.  The helicopter system is a custom made system for the DOE.  The fuel pod on the side is carrying six 2”x4”x16” NaI detectors.  The helicopter can hold as many as twelve detectors.</a:t>
            </a:r>
          </a:p>
          <a:p>
            <a:r>
              <a:rPr lang="en-US" baseline="0" dirty="0" smtClean="0"/>
              <a:t> </a:t>
            </a:r>
            <a:r>
              <a:rPr lang="en-US" b="1" baseline="0" dirty="0" smtClean="0"/>
              <a:t>While the systems can be used interchangeably on different mobile platforms, the environment in which they are used drives how they are designed.</a:t>
            </a:r>
          </a:p>
          <a:p>
            <a:pPr lvl="1"/>
            <a:r>
              <a:rPr lang="en-US" baseline="0" dirty="0" smtClean="0"/>
              <a:t> Aircraft systems must pass specific FAA requirements.  For instance, if they start to burn (let’s say from a short) it will not emit toxic gases.  How it is mounted on the aircraft must meet certain FAA requirements.  Mounts must be able to survive specific g-forces, so that they do not become loose in a crash.</a:t>
            </a:r>
          </a:p>
          <a:p>
            <a:pPr lvl="1"/>
            <a:r>
              <a:rPr lang="en-US" baseline="0" dirty="0" smtClean="0"/>
              <a:t> Boat systems must be water resistant and survive the marine environment.  Saltwater can play havoc with electronics. Untreated metals will corrode.</a:t>
            </a:r>
          </a:p>
          <a:p>
            <a:r>
              <a:rPr lang="en-US" baseline="0" dirty="0" smtClean="0"/>
              <a:t> There are no safety and environmental hardening requirement for car systems.  </a:t>
            </a:r>
          </a:p>
        </p:txBody>
      </p:sp>
      <p:sp>
        <p:nvSpPr>
          <p:cNvPr id="4" name="Slide Number Placeholder 3"/>
          <p:cNvSpPr>
            <a:spLocks noGrp="1"/>
          </p:cNvSpPr>
          <p:nvPr>
            <p:ph type="sldNum" sz="quarter" idx="10"/>
          </p:nvPr>
        </p:nvSpPr>
        <p:spPr/>
        <p:txBody>
          <a:bodyPr/>
          <a:lstStyle/>
          <a:p>
            <a:fld id="{2CB9D784-C699-4249-BA06-606441F23240}" type="slidenum">
              <a:rPr lang="en-US" smtClean="0"/>
              <a:pPr/>
              <a:t>25</a:t>
            </a:fld>
            <a:endParaRPr lang="en-US"/>
          </a:p>
        </p:txBody>
      </p:sp>
    </p:spTree>
    <p:extLst>
      <p:ext uri="{BB962C8B-B14F-4D97-AF65-F5344CB8AC3E}">
        <p14:creationId xmlns:p14="http://schemas.microsoft.com/office/powerpoint/2010/main" val="3626104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Exploranium</a:t>
            </a:r>
            <a:r>
              <a:rPr lang="en-US" baseline="0" dirty="0" smtClean="0"/>
              <a:t>, Thermo, ORTEC and Radiation Solutions </a:t>
            </a:r>
            <a:r>
              <a:rPr lang="en-US" baseline="0" dirty="0" err="1" smtClean="0"/>
              <a:t>Inc</a:t>
            </a:r>
            <a:r>
              <a:rPr lang="en-US" baseline="0" dirty="0" smtClean="0"/>
              <a:t>, all make vehicle carried radiation detection systems.    </a:t>
            </a:r>
          </a:p>
          <a:p>
            <a:r>
              <a:rPr lang="en-US" baseline="0" dirty="0" smtClean="0"/>
              <a:t>The luggage carrier in the left middle is the Australian government's system.  </a:t>
            </a:r>
          </a:p>
          <a:p>
            <a:pPr lvl="1"/>
            <a:r>
              <a:rPr lang="en-US" dirty="0" smtClean="0"/>
              <a:t> </a:t>
            </a:r>
            <a:r>
              <a:rPr lang="en-US" baseline="0" dirty="0" smtClean="0"/>
              <a:t>The picture was taken from the Australian Radiation Protection and Nuclear Safety Agency website.</a:t>
            </a:r>
          </a:p>
          <a:p>
            <a:r>
              <a:rPr lang="en-US" baseline="0" dirty="0" smtClean="0"/>
              <a:t>The luggage carrier to the right is the ORTEC mobile system, and it has 1-4”x4”x16” NAI detector and 4- 2”x3’ He3 tubes.  </a:t>
            </a:r>
          </a:p>
          <a:p>
            <a:pPr lvl="1"/>
            <a:r>
              <a:rPr lang="en-US" dirty="0"/>
              <a:t> </a:t>
            </a:r>
            <a:r>
              <a:rPr lang="en-US" baseline="0" dirty="0" smtClean="0"/>
              <a:t>You can see the poly-block where the tubes and encased are in the picture. (Picture from SAVER </a:t>
            </a:r>
            <a:r>
              <a:rPr lang="en-US" baseline="0" dirty="0" err="1" smtClean="0"/>
              <a:t>Technote</a:t>
            </a:r>
            <a:r>
              <a:rPr lang="en-US" baseline="0" dirty="0" smtClean="0"/>
              <a:t> on Mobile detection systems)</a:t>
            </a:r>
          </a:p>
          <a:p>
            <a:r>
              <a:rPr lang="en-US" baseline="0" dirty="0" smtClean="0"/>
              <a:t>They are all trying to find radiation sources while traveling at speed.  </a:t>
            </a:r>
          </a:p>
          <a:p>
            <a:pPr lvl="1"/>
            <a:r>
              <a:rPr lang="en-US" dirty="0"/>
              <a:t> </a:t>
            </a:r>
            <a:r>
              <a:rPr lang="en-US" baseline="0" dirty="0" smtClean="0"/>
              <a:t>Therefore they must have large detectors to increase their detection efficiency.  </a:t>
            </a:r>
          </a:p>
          <a:p>
            <a:pPr lvl="1"/>
            <a:r>
              <a:rPr lang="en-US" dirty="0"/>
              <a:t> </a:t>
            </a:r>
            <a:r>
              <a:rPr lang="en-US" baseline="0" dirty="0" smtClean="0"/>
              <a:t>The detector sizes are very similar to those found in RPMs.  </a:t>
            </a:r>
          </a:p>
          <a:p>
            <a:pPr lvl="1"/>
            <a:r>
              <a:rPr lang="en-US" dirty="0"/>
              <a:t> </a:t>
            </a:r>
            <a:r>
              <a:rPr lang="en-US" baseline="0" dirty="0" err="1" smtClean="0"/>
              <a:t>NaI</a:t>
            </a:r>
            <a:r>
              <a:rPr lang="en-US" baseline="0" dirty="0" smtClean="0"/>
              <a:t> is almost exclusively used by these systems, because they will not be subject to the weather extremes of RPMs and the NaI gives limited ID capability.</a:t>
            </a:r>
            <a:endParaRPr lang="en-US" dirty="0"/>
          </a:p>
        </p:txBody>
      </p:sp>
      <p:sp>
        <p:nvSpPr>
          <p:cNvPr id="4" name="Slide Number Placeholder 3"/>
          <p:cNvSpPr>
            <a:spLocks noGrp="1"/>
          </p:cNvSpPr>
          <p:nvPr>
            <p:ph type="sldNum" sz="quarter" idx="10"/>
          </p:nvPr>
        </p:nvSpPr>
        <p:spPr/>
        <p:txBody>
          <a:bodyPr/>
          <a:lstStyle/>
          <a:p>
            <a:fld id="{2CB9D784-C699-4249-BA06-606441F23240}" type="slidenum">
              <a:rPr lang="en-US" smtClean="0"/>
              <a:pPr/>
              <a:t>26</a:t>
            </a:fld>
            <a:endParaRPr lang="en-US"/>
          </a:p>
        </p:txBody>
      </p:sp>
    </p:spTree>
    <p:extLst>
      <p:ext uri="{BB962C8B-B14F-4D97-AF65-F5344CB8AC3E}">
        <p14:creationId xmlns:p14="http://schemas.microsoft.com/office/powerpoint/2010/main" val="911706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i="1" dirty="0" smtClean="0"/>
              <a:t>Pagers are </a:t>
            </a:r>
            <a:r>
              <a:rPr lang="en-US" b="1" i="1" baseline="0" dirty="0" smtClean="0"/>
              <a:t>not a primary search instrument.  Pagers are meant to alert the wearer that a radiation source is nearby.  </a:t>
            </a:r>
            <a:endParaRPr lang="en-US" b="1" i="1" dirty="0"/>
          </a:p>
          <a:p>
            <a:r>
              <a:rPr lang="en-US" dirty="0" smtClean="0"/>
              <a:t> </a:t>
            </a:r>
            <a:r>
              <a:rPr lang="en-US" baseline="0" dirty="0" smtClean="0"/>
              <a:t>Radiation pagers are designed to </a:t>
            </a:r>
            <a:r>
              <a:rPr lang="en-US" b="1" i="1" baseline="0" dirty="0" smtClean="0"/>
              <a:t>respond only to highly penetrating ionizing radiation (gamma or neutrons)</a:t>
            </a:r>
            <a:r>
              <a:rPr lang="en-US" baseline="0" dirty="0" smtClean="0"/>
              <a:t> and can not detect alpha or beta radiation.</a:t>
            </a:r>
          </a:p>
          <a:p>
            <a:r>
              <a:rPr lang="en-US" dirty="0"/>
              <a:t> </a:t>
            </a:r>
            <a:r>
              <a:rPr lang="en-US" baseline="0" dirty="0" smtClean="0"/>
              <a:t>Some law enforcement will wear these during their normal duties instead in response to intelligence driven information.  </a:t>
            </a:r>
          </a:p>
          <a:p>
            <a:pPr lvl="1"/>
            <a:r>
              <a:rPr lang="en-US" dirty="0"/>
              <a:t> </a:t>
            </a:r>
            <a:r>
              <a:rPr lang="en-US" baseline="0" dirty="0" smtClean="0"/>
              <a:t>If elevated levels of radiation are noted, law enforcement will execute their protocols to investigate the source.  </a:t>
            </a:r>
          </a:p>
          <a:p>
            <a:pPr lvl="1"/>
            <a:r>
              <a:rPr lang="en-US" dirty="0"/>
              <a:t> </a:t>
            </a:r>
            <a:r>
              <a:rPr lang="en-US" baseline="0" dirty="0" smtClean="0"/>
              <a:t>These protocols are jurisdiction dependent and will not be discussed here.</a:t>
            </a:r>
          </a:p>
          <a:p>
            <a:r>
              <a:rPr lang="en-US" dirty="0"/>
              <a:t> </a:t>
            </a:r>
            <a:r>
              <a:rPr lang="en-US" baseline="0" dirty="0" smtClean="0"/>
              <a:t>They can often be powered by normal AA batteries</a:t>
            </a:r>
            <a:endParaRPr lang="en-US" dirty="0"/>
          </a:p>
        </p:txBody>
      </p:sp>
      <p:sp>
        <p:nvSpPr>
          <p:cNvPr id="4" name="Slide Number Placeholder 3"/>
          <p:cNvSpPr>
            <a:spLocks noGrp="1"/>
          </p:cNvSpPr>
          <p:nvPr>
            <p:ph type="sldNum" sz="quarter" idx="10"/>
          </p:nvPr>
        </p:nvSpPr>
        <p:spPr/>
        <p:txBody>
          <a:bodyPr/>
          <a:lstStyle/>
          <a:p>
            <a:fld id="{2CB9D784-C699-4249-BA06-606441F23240}" type="slidenum">
              <a:rPr lang="en-US" smtClean="0"/>
              <a:pPr/>
              <a:t>27</a:t>
            </a:fld>
            <a:endParaRPr lang="en-US"/>
          </a:p>
        </p:txBody>
      </p:sp>
    </p:spTree>
    <p:extLst>
      <p:ext uri="{BB962C8B-B14F-4D97-AF65-F5344CB8AC3E}">
        <p14:creationId xmlns:p14="http://schemas.microsoft.com/office/powerpoint/2010/main" val="3096602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first pager (top)</a:t>
            </a:r>
            <a:r>
              <a:rPr lang="en-US" baseline="0" dirty="0" smtClean="0"/>
              <a:t> is the “nuke Alert” from Berkeley </a:t>
            </a:r>
            <a:r>
              <a:rPr lang="en-US" baseline="0" dirty="0" err="1" smtClean="0"/>
              <a:t>Nucleonics</a:t>
            </a:r>
            <a:r>
              <a:rPr lang="en-US" baseline="0" dirty="0" smtClean="0"/>
              <a:t>.  </a:t>
            </a:r>
          </a:p>
          <a:p>
            <a:pPr lvl="1"/>
            <a:r>
              <a:rPr lang="en-US" dirty="0"/>
              <a:t> </a:t>
            </a:r>
            <a:r>
              <a:rPr lang="en-US" baseline="0" dirty="0" smtClean="0"/>
              <a:t>In the presence of excess radiation, it gives a number of 1 through 9. </a:t>
            </a:r>
          </a:p>
          <a:p>
            <a:pPr lvl="1"/>
            <a:r>
              <a:rPr lang="en-US" dirty="0"/>
              <a:t> </a:t>
            </a:r>
            <a:r>
              <a:rPr lang="en-US" baseline="0" dirty="0" smtClean="0"/>
              <a:t>Each number represents an exposure rate: 1= 0.035 </a:t>
            </a:r>
            <a:r>
              <a:rPr lang="en-US" baseline="0" dirty="0" err="1" smtClean="0"/>
              <a:t>mrem</a:t>
            </a:r>
            <a:r>
              <a:rPr lang="en-US" baseline="0" dirty="0" smtClean="0"/>
              <a:t>/</a:t>
            </a:r>
            <a:r>
              <a:rPr lang="en-US" baseline="0" dirty="0" err="1" smtClean="0"/>
              <a:t>hr</a:t>
            </a:r>
            <a:r>
              <a:rPr lang="en-US" baseline="0" dirty="0" smtClean="0"/>
              <a:t> and 9=1.1 </a:t>
            </a:r>
            <a:r>
              <a:rPr lang="en-US" baseline="0" dirty="0" err="1" smtClean="0"/>
              <a:t>mrem</a:t>
            </a:r>
            <a:r>
              <a:rPr lang="en-US" baseline="0" dirty="0" smtClean="0"/>
              <a:t>/hr.  </a:t>
            </a:r>
          </a:p>
          <a:p>
            <a:pPr lvl="1"/>
            <a:r>
              <a:rPr lang="en-US" dirty="0"/>
              <a:t> </a:t>
            </a:r>
            <a:r>
              <a:rPr lang="en-US" baseline="0" dirty="0" smtClean="0"/>
              <a:t>It will also produce an “H” value if the radiation field exceeds 13 </a:t>
            </a:r>
            <a:r>
              <a:rPr lang="en-US" baseline="0" dirty="0" err="1" smtClean="0"/>
              <a:t>mrem</a:t>
            </a:r>
            <a:r>
              <a:rPr lang="en-US" baseline="0" dirty="0" smtClean="0"/>
              <a:t>/hr.  </a:t>
            </a:r>
          </a:p>
          <a:p>
            <a:pPr lvl="1"/>
            <a:r>
              <a:rPr lang="en-US" dirty="0"/>
              <a:t> </a:t>
            </a:r>
            <a:r>
              <a:rPr lang="en-US" baseline="0" dirty="0" smtClean="0"/>
              <a:t>This pager is targeted to untrained users who are not used to radiation units (and frankly don’t care).  </a:t>
            </a:r>
          </a:p>
          <a:p>
            <a:pPr lvl="1"/>
            <a:r>
              <a:rPr lang="en-US" dirty="0"/>
              <a:t> </a:t>
            </a:r>
            <a:r>
              <a:rPr lang="en-US" baseline="0" dirty="0" smtClean="0"/>
              <a:t>They understand the higher the number the higher the radiation field. “H” means get out of the area ASAP.  </a:t>
            </a:r>
          </a:p>
          <a:p>
            <a:r>
              <a:rPr lang="en-US" baseline="0" dirty="0" smtClean="0"/>
              <a:t> The other 2 pagers are examples of pagers that give readouts that trained users can comprehend and make decisions from.  </a:t>
            </a:r>
          </a:p>
          <a:p>
            <a:pPr lvl="1"/>
            <a:r>
              <a:rPr lang="en-US" dirty="0"/>
              <a:t> </a:t>
            </a:r>
            <a:r>
              <a:rPr lang="en-US" baseline="0" dirty="0" smtClean="0"/>
              <a:t>Data is also stored on these so it can be used to provide dose reconstruction results for responders.</a:t>
            </a:r>
          </a:p>
          <a:p>
            <a:r>
              <a:rPr lang="en-US" baseline="0" dirty="0" smtClean="0"/>
              <a:t> The </a:t>
            </a:r>
            <a:r>
              <a:rPr lang="en-US" baseline="0" dirty="0" err="1" smtClean="0"/>
              <a:t>Polimaster</a:t>
            </a:r>
            <a:r>
              <a:rPr lang="en-US" baseline="0" dirty="0" smtClean="0"/>
              <a:t> pager in the center claims to have ID capability.  </a:t>
            </a:r>
          </a:p>
          <a:p>
            <a:pPr lvl="1"/>
            <a:r>
              <a:rPr lang="en-US" dirty="0"/>
              <a:t> </a:t>
            </a:r>
            <a:r>
              <a:rPr lang="en-US" baseline="0" dirty="0" smtClean="0"/>
              <a:t>It has a library of about 30 nuclides including </a:t>
            </a:r>
            <a:r>
              <a:rPr lang="en-US" baseline="0" dirty="0" err="1" smtClean="0"/>
              <a:t>SNM</a:t>
            </a:r>
            <a:endParaRPr lang="en-US" baseline="0" dirty="0" smtClean="0"/>
          </a:p>
          <a:p>
            <a:r>
              <a:rPr lang="en-US" baseline="0" dirty="0" smtClean="0"/>
              <a:t> If the pagers can detect neutrons, the neutron data is listed in cps.</a:t>
            </a:r>
          </a:p>
          <a:p>
            <a:r>
              <a:rPr lang="en-US" baseline="0" dirty="0" smtClean="0"/>
              <a:t> Alarms are set by a qualified user at levels that are jurisdiction dependent.  </a:t>
            </a:r>
          </a:p>
          <a:p>
            <a:pPr lvl="1"/>
            <a:r>
              <a:rPr lang="en-US" dirty="0"/>
              <a:t> </a:t>
            </a:r>
            <a:r>
              <a:rPr lang="en-US" baseline="0" dirty="0" smtClean="0"/>
              <a:t>For gamma rays these alarm thresholds are in units of exposure/dose rates.  Neutron alarms are based on cps.  </a:t>
            </a:r>
          </a:p>
        </p:txBody>
      </p:sp>
      <p:sp>
        <p:nvSpPr>
          <p:cNvPr id="4" name="Slide Number Placeholder 3"/>
          <p:cNvSpPr>
            <a:spLocks noGrp="1"/>
          </p:cNvSpPr>
          <p:nvPr>
            <p:ph type="sldNum" sz="quarter" idx="10"/>
          </p:nvPr>
        </p:nvSpPr>
        <p:spPr/>
        <p:txBody>
          <a:bodyPr/>
          <a:lstStyle/>
          <a:p>
            <a:fld id="{2CB9D784-C699-4249-BA06-606441F23240}" type="slidenum">
              <a:rPr lang="en-US" smtClean="0"/>
              <a:pPr/>
              <a:t>28</a:t>
            </a:fld>
            <a:endParaRPr lang="en-US"/>
          </a:p>
        </p:txBody>
      </p:sp>
    </p:spTree>
    <p:extLst>
      <p:ext uri="{BB962C8B-B14F-4D97-AF65-F5344CB8AC3E}">
        <p14:creationId xmlns:p14="http://schemas.microsoft.com/office/powerpoint/2010/main" val="4257787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1" dirty="0" smtClean="0"/>
              <a:t>When radiation sources are detected by screening devices,</a:t>
            </a:r>
            <a:r>
              <a:rPr lang="en-US" b="1" baseline="0" dirty="0" smtClean="0"/>
              <a:t> (RPM, mobile detectors or pagers) RIIDS are used to identify the location of the source and the radionuclide emitting the gamma radiation.</a:t>
            </a:r>
          </a:p>
          <a:p>
            <a:r>
              <a:rPr lang="en-US" b="1" baseline="0" dirty="0" smtClean="0"/>
              <a:t> About identification: RIIDS have limited libraries.</a:t>
            </a:r>
            <a:r>
              <a:rPr lang="en-US" baseline="0" dirty="0" smtClean="0"/>
              <a:t>  </a:t>
            </a:r>
          </a:p>
          <a:p>
            <a:pPr lvl="1"/>
            <a:r>
              <a:rPr lang="en-US" dirty="0"/>
              <a:t> </a:t>
            </a:r>
            <a:r>
              <a:rPr lang="en-US" baseline="0" dirty="0" smtClean="0"/>
              <a:t>The software can identify a peak or peaks of a specific nuclide in the library.  </a:t>
            </a:r>
          </a:p>
          <a:p>
            <a:pPr lvl="1"/>
            <a:r>
              <a:rPr lang="en-US" dirty="0"/>
              <a:t> </a:t>
            </a:r>
            <a:r>
              <a:rPr lang="en-US" baseline="0" dirty="0" smtClean="0"/>
              <a:t>If a source is unknown, the spectra can be downloaded to a computer and analyzed with spectrum analysis software such as GENIE 2000 or </a:t>
            </a:r>
            <a:r>
              <a:rPr lang="en-US" baseline="0" dirty="0" err="1" smtClean="0"/>
              <a:t>GammaVision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6018155-D219-4C9F-A248-F32ED066AB21}" type="slidenum">
              <a:rPr lang="en-US" smtClean="0"/>
              <a:pPr/>
              <a:t>29</a:t>
            </a:fld>
            <a:endParaRPr lang="en-US"/>
          </a:p>
        </p:txBody>
      </p:sp>
    </p:spTree>
    <p:extLst>
      <p:ext uri="{BB962C8B-B14F-4D97-AF65-F5344CB8AC3E}">
        <p14:creationId xmlns:p14="http://schemas.microsoft.com/office/powerpoint/2010/main" val="114044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happening here is that the high-resolution detectors put more counts into a few channels, while the continuum background is spread over many.</a:t>
            </a:r>
          </a:p>
          <a:p>
            <a:r>
              <a:rPr lang="en-US" dirty="0" err="1" smtClean="0"/>
              <a:t>NaI</a:t>
            </a:r>
            <a:r>
              <a:rPr lang="en-US" dirty="0" smtClean="0"/>
              <a:t> background at best 6% x 1333 = 80 </a:t>
            </a:r>
            <a:r>
              <a:rPr lang="en-US" dirty="0" err="1" smtClean="0"/>
              <a:t>keV</a:t>
            </a:r>
            <a:r>
              <a:rPr lang="en-US" dirty="0" smtClean="0"/>
              <a:t>, </a:t>
            </a:r>
            <a:r>
              <a:rPr lang="en-US" dirty="0" err="1" smtClean="0"/>
              <a:t>Ge</a:t>
            </a:r>
            <a:r>
              <a:rPr lang="en-US" dirty="0" smtClean="0"/>
              <a:t> 1.6 </a:t>
            </a:r>
            <a:r>
              <a:rPr lang="en-US" dirty="0" err="1" smtClean="0"/>
              <a:t>keV</a:t>
            </a:r>
            <a:r>
              <a:rPr lang="en-US" dirty="0" smtClean="0"/>
              <a:t>; 50x better. Thus a modern </a:t>
            </a:r>
            <a:r>
              <a:rPr lang="en-US" dirty="0" err="1" smtClean="0"/>
              <a:t>Ge</a:t>
            </a:r>
            <a:r>
              <a:rPr lang="en-US" dirty="0" smtClean="0"/>
              <a:t> with 50% efficiency (relative to </a:t>
            </a:r>
            <a:r>
              <a:rPr lang="en-US" dirty="0" err="1" smtClean="0"/>
              <a:t>NaI</a:t>
            </a:r>
            <a:r>
              <a:rPr lang="en-US" dirty="0" smtClean="0"/>
              <a:t>) will have detection limit = </a:t>
            </a:r>
            <a:r>
              <a:rPr lang="en-US" dirty="0" err="1" smtClean="0"/>
              <a:t>eff</a:t>
            </a:r>
            <a:r>
              <a:rPr lang="en-US" dirty="0" smtClean="0"/>
              <a:t>/</a:t>
            </a:r>
            <a:r>
              <a:rPr lang="en-US" dirty="0" err="1" smtClean="0"/>
              <a:t>sqrt</a:t>
            </a:r>
            <a:r>
              <a:rPr lang="en-US" dirty="0" smtClean="0"/>
              <a:t>(b) a factor of </a:t>
            </a:r>
            <a:r>
              <a:rPr lang="en-US" dirty="0" err="1" smtClean="0"/>
              <a:t>sqrt</a:t>
            </a:r>
            <a:r>
              <a:rPr lang="en-US" dirty="0" smtClean="0"/>
              <a:t> [50(resolution)*2(efficiency)]/0.5(</a:t>
            </a:r>
            <a:r>
              <a:rPr lang="en-US" dirty="0" err="1" smtClean="0"/>
              <a:t>eff</a:t>
            </a:r>
            <a:r>
              <a:rPr lang="en-US" dirty="0" smtClean="0"/>
              <a:t>) = 20x better</a:t>
            </a:r>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2</a:t>
            </a:fld>
            <a:endParaRPr lang="en-US"/>
          </a:p>
        </p:txBody>
      </p:sp>
    </p:spTree>
    <p:extLst>
      <p:ext uri="{BB962C8B-B14F-4D97-AF65-F5344CB8AC3E}">
        <p14:creationId xmlns:p14="http://schemas.microsoft.com/office/powerpoint/2010/main" val="2056327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018155-D219-4C9F-A248-F32ED066AB21}" type="slidenum">
              <a:rPr lang="en-US" smtClean="0"/>
              <a:pPr/>
              <a:t>30</a:t>
            </a:fld>
            <a:endParaRPr lang="en-US"/>
          </a:p>
        </p:txBody>
      </p:sp>
    </p:spTree>
    <p:extLst>
      <p:ext uri="{BB962C8B-B14F-4D97-AF65-F5344CB8AC3E}">
        <p14:creationId xmlns:p14="http://schemas.microsoft.com/office/powerpoint/2010/main" val="1928062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Examples of industrial–weld inspection civil engineering, food irradiators.</a:t>
            </a:r>
            <a:r>
              <a:rPr lang="en-US" baseline="0" dirty="0" smtClean="0"/>
              <a:t>  Cs-137, Co-60, Ir-192. . . </a:t>
            </a:r>
          </a:p>
          <a:p>
            <a:r>
              <a:rPr lang="en-US" baseline="0" dirty="0" smtClean="0"/>
              <a:t> Medical– used in radiotherapy and medical imaging (Tc-99, I-131…).</a:t>
            </a:r>
          </a:p>
          <a:p>
            <a:pPr lvl="1"/>
            <a:r>
              <a:rPr lang="en-US" dirty="0"/>
              <a:t> </a:t>
            </a:r>
            <a:r>
              <a:rPr lang="en-US" baseline="0" dirty="0" smtClean="0"/>
              <a:t>As a special note, these used to be unable to identify PET isotopes like F-18.  </a:t>
            </a:r>
          </a:p>
          <a:p>
            <a:pPr lvl="1"/>
            <a:r>
              <a:rPr lang="en-US" dirty="0"/>
              <a:t> </a:t>
            </a:r>
            <a:r>
              <a:rPr lang="en-US" baseline="0" dirty="0" smtClean="0"/>
              <a:t>It would only see the 511 peak and be unable to ID.  </a:t>
            </a:r>
          </a:p>
          <a:p>
            <a:r>
              <a:rPr lang="en-US" baseline="0" dirty="0" smtClean="0"/>
              <a:t> </a:t>
            </a:r>
            <a:r>
              <a:rPr lang="en-US" baseline="0" dirty="0" err="1" smtClean="0"/>
              <a:t>SNM</a:t>
            </a:r>
            <a:r>
              <a:rPr lang="en-US" baseline="0" dirty="0" smtClean="0"/>
              <a:t>– Pu, HEU, Np, material that could be used to make a nuclear weapon</a:t>
            </a:r>
          </a:p>
          <a:p>
            <a:r>
              <a:rPr lang="en-US" baseline="0" dirty="0" smtClean="0"/>
              <a:t> NORM– in commercial products like ceramic and fertilizers: K, U-series, </a:t>
            </a:r>
            <a:r>
              <a:rPr lang="en-US" baseline="0" dirty="0" err="1" smtClean="0"/>
              <a:t>Th</a:t>
            </a:r>
            <a:r>
              <a:rPr lang="en-US" baseline="0" dirty="0" smtClean="0"/>
              <a:t>-series, Ra</a:t>
            </a:r>
            <a:endParaRPr lang="en-US" dirty="0"/>
          </a:p>
        </p:txBody>
      </p:sp>
      <p:sp>
        <p:nvSpPr>
          <p:cNvPr id="4" name="Slide Number Placeholder 3"/>
          <p:cNvSpPr>
            <a:spLocks noGrp="1"/>
          </p:cNvSpPr>
          <p:nvPr>
            <p:ph type="sldNum" sz="quarter" idx="10"/>
          </p:nvPr>
        </p:nvSpPr>
        <p:spPr/>
        <p:txBody>
          <a:bodyPr/>
          <a:lstStyle/>
          <a:p>
            <a:fld id="{06018155-D219-4C9F-A248-F32ED066AB21}" type="slidenum">
              <a:rPr lang="en-US" smtClean="0"/>
              <a:pPr/>
              <a:t>31</a:t>
            </a:fld>
            <a:endParaRPr lang="en-US"/>
          </a:p>
        </p:txBody>
      </p:sp>
    </p:spTree>
    <p:extLst>
      <p:ext uri="{BB962C8B-B14F-4D97-AF65-F5344CB8AC3E}">
        <p14:creationId xmlns:p14="http://schemas.microsoft.com/office/powerpoint/2010/main" val="545367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31774" eaLnBrk="1" fontAlgn="auto" hangingPunct="1">
              <a:buSzTx/>
              <a:defRPr/>
            </a:pPr>
            <a:r>
              <a:rPr lang="en-US" dirty="0" smtClean="0"/>
              <a:t>Size – do you want something small or does size not matter to you</a:t>
            </a:r>
          </a:p>
          <a:p>
            <a:pPr marL="285750" indent="-285750" defTabSz="931774" eaLnBrk="1" fontAlgn="auto" hangingPunct="1">
              <a:buSzTx/>
              <a:defRPr/>
            </a:pPr>
            <a:r>
              <a:rPr lang="en-US" dirty="0" smtClean="0"/>
              <a:t>Weight – if it is too heavy, it becomes a pain to use especially if you carry it all the time</a:t>
            </a:r>
          </a:p>
          <a:p>
            <a:pPr marL="285750" indent="-285750" defTabSz="931774" eaLnBrk="1" fontAlgn="auto" hangingPunct="1">
              <a:buSzTx/>
              <a:defRPr/>
            </a:pPr>
            <a:r>
              <a:rPr lang="en-US" dirty="0" smtClean="0"/>
              <a:t>Battery life – will it be plugged into a docking station between uses or will you be out in the field for long periods of time?  Longer battery life</a:t>
            </a:r>
            <a:r>
              <a:rPr lang="en-US" baseline="0" dirty="0" smtClean="0"/>
              <a:t> cold also necessitate larger batteries which can mean more weight</a:t>
            </a:r>
          </a:p>
          <a:p>
            <a:pPr marL="285750" indent="-285750" defTabSz="931774" eaLnBrk="1" fontAlgn="auto" hangingPunct="1">
              <a:buSzTx/>
              <a:defRPr/>
            </a:pPr>
            <a:r>
              <a:rPr lang="en-US" dirty="0" smtClean="0"/>
              <a:t>Ease of use in the field-</a:t>
            </a:r>
            <a:r>
              <a:rPr lang="en-US" baseline="0" dirty="0" smtClean="0"/>
              <a:t> Does an operator only need to “point and shoot” or does it require significant training to use and understand?</a:t>
            </a:r>
          </a:p>
          <a:p>
            <a:pPr marL="285750" indent="-285750" defTabSz="931774" eaLnBrk="1" fontAlgn="auto" hangingPunct="1">
              <a:buSzTx/>
              <a:defRPr/>
            </a:pPr>
            <a:r>
              <a:rPr lang="en-US" baseline="0" dirty="0" smtClean="0"/>
              <a:t>Ease of shipping- some of these RIIDs have implanted radiation sources or have neutron tubes at high pressure.  These are sometime considered HAZMAT and special shipping rules must be followed</a:t>
            </a:r>
          </a:p>
          <a:p>
            <a:pPr marL="285750" indent="-285750" defTabSz="931774" eaLnBrk="1" fontAlgn="auto" hangingPunct="1">
              <a:buSzTx/>
              <a:defRPr/>
            </a:pPr>
            <a:r>
              <a:rPr lang="en-US" baseline="0" dirty="0" smtClean="0"/>
              <a:t>RIID can cost anywhere from a ~$10k to $100k depending on your needs.  Maintenance cost is also something to consider</a:t>
            </a:r>
          </a:p>
          <a:p>
            <a:pPr defTabSz="931774" eaLnBrk="1" fontAlgn="auto" hangingPunct="1">
              <a:buSzTx/>
              <a:buNone/>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6018155-D219-4C9F-A248-F32ED066AB21}" type="slidenum">
              <a:rPr lang="en-US" smtClean="0"/>
              <a:pPr/>
              <a:t>32</a:t>
            </a:fld>
            <a:endParaRPr lang="en-US"/>
          </a:p>
        </p:txBody>
      </p:sp>
    </p:spTree>
    <p:extLst>
      <p:ext uri="{BB962C8B-B14F-4D97-AF65-F5344CB8AC3E}">
        <p14:creationId xmlns:p14="http://schemas.microsoft.com/office/powerpoint/2010/main" val="714569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11">
              <a:defRPr sz="2400">
                <a:solidFill>
                  <a:schemeClr val="tx1"/>
                </a:solidFill>
                <a:latin typeface="Times New Roman" pitchFamily="18" charset="0"/>
              </a:defRPr>
            </a:lvl1pPr>
            <a:lvl2pPr marL="742909" indent="-285734" defTabSz="931811">
              <a:defRPr sz="2400">
                <a:solidFill>
                  <a:schemeClr val="tx1"/>
                </a:solidFill>
                <a:latin typeface="Times New Roman" pitchFamily="18" charset="0"/>
              </a:defRPr>
            </a:lvl2pPr>
            <a:lvl3pPr marL="1142937" indent="-228587" defTabSz="931811">
              <a:defRPr sz="2400">
                <a:solidFill>
                  <a:schemeClr val="tx1"/>
                </a:solidFill>
                <a:latin typeface="Times New Roman" pitchFamily="18" charset="0"/>
              </a:defRPr>
            </a:lvl3pPr>
            <a:lvl4pPr marL="1600111" indent="-228587" defTabSz="931811">
              <a:defRPr sz="2400">
                <a:solidFill>
                  <a:schemeClr val="tx1"/>
                </a:solidFill>
                <a:latin typeface="Times New Roman" pitchFamily="18" charset="0"/>
              </a:defRPr>
            </a:lvl4pPr>
            <a:lvl5pPr marL="2057287" indent="-228587" defTabSz="931811">
              <a:defRPr sz="2400">
                <a:solidFill>
                  <a:schemeClr val="tx1"/>
                </a:solidFill>
                <a:latin typeface="Times New Roman" pitchFamily="18" charset="0"/>
              </a:defRPr>
            </a:lvl5pPr>
            <a:lvl6pPr marL="2514461" indent="-228587" defTabSz="931811" eaLnBrk="0" fontAlgn="base" hangingPunct="0">
              <a:spcBef>
                <a:spcPct val="0"/>
              </a:spcBef>
              <a:spcAft>
                <a:spcPct val="0"/>
              </a:spcAft>
              <a:defRPr sz="2400">
                <a:solidFill>
                  <a:schemeClr val="tx1"/>
                </a:solidFill>
                <a:latin typeface="Times New Roman" pitchFamily="18" charset="0"/>
              </a:defRPr>
            </a:lvl6pPr>
            <a:lvl7pPr marL="2971635" indent="-228587" defTabSz="931811" eaLnBrk="0" fontAlgn="base" hangingPunct="0">
              <a:spcBef>
                <a:spcPct val="0"/>
              </a:spcBef>
              <a:spcAft>
                <a:spcPct val="0"/>
              </a:spcAft>
              <a:defRPr sz="2400">
                <a:solidFill>
                  <a:schemeClr val="tx1"/>
                </a:solidFill>
                <a:latin typeface="Times New Roman" pitchFamily="18" charset="0"/>
              </a:defRPr>
            </a:lvl7pPr>
            <a:lvl8pPr marL="3428811" indent="-228587" defTabSz="931811" eaLnBrk="0" fontAlgn="base" hangingPunct="0">
              <a:spcBef>
                <a:spcPct val="0"/>
              </a:spcBef>
              <a:spcAft>
                <a:spcPct val="0"/>
              </a:spcAft>
              <a:defRPr sz="2400">
                <a:solidFill>
                  <a:schemeClr val="tx1"/>
                </a:solidFill>
                <a:latin typeface="Times New Roman" pitchFamily="18" charset="0"/>
              </a:defRPr>
            </a:lvl8pPr>
            <a:lvl9pPr marL="3885985" indent="-228587" defTabSz="931811" eaLnBrk="0" fontAlgn="base" hangingPunct="0">
              <a:spcBef>
                <a:spcPct val="0"/>
              </a:spcBef>
              <a:spcAft>
                <a:spcPct val="0"/>
              </a:spcAft>
              <a:defRPr sz="2400">
                <a:solidFill>
                  <a:schemeClr val="tx1"/>
                </a:solidFill>
                <a:latin typeface="Times New Roman" pitchFamily="18" charset="0"/>
              </a:defRPr>
            </a:lvl9pPr>
          </a:lstStyle>
          <a:p>
            <a:fld id="{9025DCB2-F6FC-4A83-80C2-6CEED7FB848D}" type="slidenum">
              <a:rPr lang="en-US" sz="1200"/>
              <a:pPr/>
              <a:t>33</a:t>
            </a:fld>
            <a:endParaRPr 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158111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34</a:t>
            </a:fld>
            <a:endParaRPr lang="en-US"/>
          </a:p>
        </p:txBody>
      </p:sp>
    </p:spTree>
    <p:extLst>
      <p:ext uri="{BB962C8B-B14F-4D97-AF65-F5344CB8AC3E}">
        <p14:creationId xmlns:p14="http://schemas.microsoft.com/office/powerpoint/2010/main" val="1618800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35</a:t>
            </a:fld>
            <a:endParaRPr lang="en-US"/>
          </a:p>
        </p:txBody>
      </p:sp>
    </p:spTree>
    <p:extLst>
      <p:ext uri="{BB962C8B-B14F-4D97-AF65-F5344CB8AC3E}">
        <p14:creationId xmlns:p14="http://schemas.microsoft.com/office/powerpoint/2010/main" val="3043462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36</a:t>
            </a:fld>
            <a:endParaRPr lang="en-US"/>
          </a:p>
        </p:txBody>
      </p:sp>
    </p:spTree>
    <p:extLst>
      <p:ext uri="{BB962C8B-B14F-4D97-AF65-F5344CB8AC3E}">
        <p14:creationId xmlns:p14="http://schemas.microsoft.com/office/powerpoint/2010/main" val="1294011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37</a:t>
            </a:fld>
            <a:endParaRPr lang="en-US"/>
          </a:p>
        </p:txBody>
      </p:sp>
    </p:spTree>
    <p:extLst>
      <p:ext uri="{BB962C8B-B14F-4D97-AF65-F5344CB8AC3E}">
        <p14:creationId xmlns:p14="http://schemas.microsoft.com/office/powerpoint/2010/main" val="2863651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3</a:t>
            </a:fld>
            <a:endParaRPr lang="en-US"/>
          </a:p>
        </p:txBody>
      </p:sp>
    </p:spTree>
    <p:extLst>
      <p:ext uri="{BB962C8B-B14F-4D97-AF65-F5344CB8AC3E}">
        <p14:creationId xmlns:p14="http://schemas.microsoft.com/office/powerpoint/2010/main" val="2463577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4</a:t>
            </a:fld>
            <a:endParaRPr lang="en-US"/>
          </a:p>
        </p:txBody>
      </p:sp>
    </p:spTree>
    <p:extLst>
      <p:ext uri="{BB962C8B-B14F-4D97-AF65-F5344CB8AC3E}">
        <p14:creationId xmlns:p14="http://schemas.microsoft.com/office/powerpoint/2010/main" val="2944815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5</a:t>
            </a:fld>
            <a:endParaRPr lang="en-US"/>
          </a:p>
        </p:txBody>
      </p:sp>
    </p:spTree>
    <p:extLst>
      <p:ext uri="{BB962C8B-B14F-4D97-AF65-F5344CB8AC3E}">
        <p14:creationId xmlns:p14="http://schemas.microsoft.com/office/powerpoint/2010/main" val="2576797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smtClean="0"/>
              <a:t>Self-explanatory</a:t>
            </a:r>
          </a:p>
        </p:txBody>
      </p:sp>
      <p:sp>
        <p:nvSpPr>
          <p:cNvPr id="4" name="Slide Number Placeholder 3"/>
          <p:cNvSpPr>
            <a:spLocks noGrp="1"/>
          </p:cNvSpPr>
          <p:nvPr>
            <p:ph type="sldNum" sz="quarter" idx="10"/>
          </p:nvPr>
        </p:nvSpPr>
        <p:spPr/>
        <p:txBody>
          <a:bodyPr/>
          <a:lstStyle/>
          <a:p>
            <a:fld id="{5FE17206-3B07-42FB-B57C-CC7561996A65}" type="slidenum">
              <a:rPr lang="en-US" smtClean="0"/>
              <a:pPr/>
              <a:t>7</a:t>
            </a:fld>
            <a:endParaRPr lang="en-US" dirty="0"/>
          </a:p>
        </p:txBody>
      </p:sp>
    </p:spTree>
    <p:extLst>
      <p:ext uri="{BB962C8B-B14F-4D97-AF65-F5344CB8AC3E}">
        <p14:creationId xmlns:p14="http://schemas.microsoft.com/office/powerpoint/2010/main" val="2161093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Self-explanatory</a:t>
            </a:r>
            <a:endParaRPr lang="en-US" dirty="0"/>
          </a:p>
        </p:txBody>
      </p:sp>
      <p:sp>
        <p:nvSpPr>
          <p:cNvPr id="4" name="Slide Number Placeholder 3"/>
          <p:cNvSpPr>
            <a:spLocks noGrp="1"/>
          </p:cNvSpPr>
          <p:nvPr>
            <p:ph type="sldNum" sz="quarter" idx="10"/>
          </p:nvPr>
        </p:nvSpPr>
        <p:spPr/>
        <p:txBody>
          <a:bodyPr/>
          <a:lstStyle/>
          <a:p>
            <a:pPr>
              <a:defRPr/>
            </a:pPr>
            <a:fld id="{9551E479-A147-49EA-9ABC-016169D4E660}" type="slidenum">
              <a:rPr lang="en-US" smtClean="0"/>
              <a:pPr>
                <a:defRPr/>
              </a:pPr>
              <a:t>8</a:t>
            </a:fld>
            <a:endParaRPr lang="en-US" dirty="0"/>
          </a:p>
        </p:txBody>
      </p:sp>
    </p:spTree>
    <p:extLst>
      <p:ext uri="{BB962C8B-B14F-4D97-AF65-F5344CB8AC3E}">
        <p14:creationId xmlns:p14="http://schemas.microsoft.com/office/powerpoint/2010/main" val="2345001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Here is a run down on (some of) the possible materials of interest.</a:t>
            </a:r>
          </a:p>
          <a:p>
            <a:r>
              <a:rPr lang="en-US" dirty="0"/>
              <a:t> </a:t>
            </a:r>
            <a:r>
              <a:rPr lang="en-US" dirty="0" smtClean="0"/>
              <a:t>We are obviously concerned with </a:t>
            </a:r>
            <a:r>
              <a:rPr lang="en-US" dirty="0" err="1" smtClean="0"/>
              <a:t>SNM</a:t>
            </a:r>
            <a:r>
              <a:rPr lang="en-US" dirty="0"/>
              <a:t> </a:t>
            </a:r>
            <a:r>
              <a:rPr lang="en-US" dirty="0" smtClean="0"/>
              <a:t>and radioisotopes.</a:t>
            </a:r>
          </a:p>
          <a:p>
            <a:pPr lvl="1"/>
            <a:r>
              <a:rPr lang="en-US" dirty="0"/>
              <a:t> </a:t>
            </a:r>
            <a:r>
              <a:rPr lang="en-US" dirty="0" smtClean="0"/>
              <a:t>There are some legitimate reasons for shipment / transport of radioisotopes.</a:t>
            </a:r>
          </a:p>
          <a:p>
            <a:r>
              <a:rPr lang="en-US" dirty="0"/>
              <a:t> </a:t>
            </a:r>
            <a:r>
              <a:rPr lang="en-US" dirty="0" smtClean="0"/>
              <a:t>There are other things, like dual-use materials, that might hint at a clandestine weapons program.</a:t>
            </a:r>
          </a:p>
          <a:p>
            <a:r>
              <a:rPr lang="en-US" dirty="0"/>
              <a:t> </a:t>
            </a:r>
            <a:r>
              <a:rPr lang="en-US" dirty="0" smtClean="0"/>
              <a:t>For this lecture, we’ll focus on </a:t>
            </a:r>
            <a:r>
              <a:rPr lang="en-US" dirty="0" err="1" smtClean="0"/>
              <a:t>dection</a:t>
            </a:r>
            <a:r>
              <a:rPr lang="en-US" dirty="0" smtClean="0"/>
              <a:t> of the nuclear materials and radioisotopes.</a:t>
            </a:r>
          </a:p>
          <a:p>
            <a:r>
              <a:rPr lang="en-US" dirty="0" smtClean="0"/>
              <a:t> What are we looking for?</a:t>
            </a:r>
          </a:p>
          <a:p>
            <a:pPr lvl="1"/>
            <a:r>
              <a:rPr lang="en-US" b="0" dirty="0" smtClean="0"/>
              <a:t> </a:t>
            </a:r>
            <a:r>
              <a:rPr lang="en-US" sz="1700" b="0" kern="1200" dirty="0" smtClean="0">
                <a:solidFill>
                  <a:schemeClr val="tx1"/>
                </a:solidFill>
                <a:latin typeface="+mn-lt"/>
                <a:ea typeface="+mn-ea"/>
                <a:cs typeface="+mn-cs"/>
              </a:rPr>
              <a:t>Materials of interest that can be used in the production of a </a:t>
            </a:r>
            <a:r>
              <a:rPr lang="en-US" sz="1700" b="0" kern="1200" dirty="0" err="1" smtClean="0">
                <a:solidFill>
                  <a:schemeClr val="tx1"/>
                </a:solidFill>
                <a:latin typeface="+mn-lt"/>
                <a:ea typeface="+mn-ea"/>
                <a:cs typeface="+mn-cs"/>
              </a:rPr>
              <a:t>RDD</a:t>
            </a:r>
            <a:r>
              <a:rPr lang="en-US" sz="1700" b="0" kern="1200" dirty="0" smtClean="0">
                <a:solidFill>
                  <a:schemeClr val="tx1"/>
                </a:solidFill>
                <a:latin typeface="+mn-lt"/>
                <a:ea typeface="+mn-ea"/>
                <a:cs typeface="+mn-cs"/>
              </a:rPr>
              <a:t> or an </a:t>
            </a:r>
            <a:r>
              <a:rPr lang="en-US" sz="1700" b="0" kern="1200" dirty="0" err="1" smtClean="0">
                <a:solidFill>
                  <a:schemeClr val="tx1"/>
                </a:solidFill>
                <a:latin typeface="+mn-lt"/>
                <a:ea typeface="+mn-ea"/>
                <a:cs typeface="+mn-cs"/>
              </a:rPr>
              <a:t>IND</a:t>
            </a:r>
            <a:endParaRPr lang="en-US" sz="1700" b="0" kern="1200" dirty="0" smtClean="0">
              <a:solidFill>
                <a:schemeClr val="tx1"/>
              </a:solidFill>
              <a:latin typeface="+mn-lt"/>
              <a:ea typeface="+mn-ea"/>
              <a:cs typeface="+mn-cs"/>
            </a:endParaRPr>
          </a:p>
          <a:p>
            <a:pPr lvl="1"/>
            <a:r>
              <a:rPr lang="en-US" sz="1700" b="0" kern="1200" dirty="0" smtClean="0">
                <a:solidFill>
                  <a:schemeClr val="tx1"/>
                </a:solidFill>
                <a:latin typeface="+mn-lt"/>
                <a:ea typeface="+mn-ea"/>
                <a:cs typeface="+mn-cs"/>
              </a:rPr>
              <a:t> Other</a:t>
            </a:r>
            <a:r>
              <a:rPr lang="en-US" sz="1700" b="0" kern="1200" baseline="0" dirty="0" smtClean="0">
                <a:solidFill>
                  <a:schemeClr val="tx1"/>
                </a:solidFill>
                <a:latin typeface="+mn-lt"/>
                <a:ea typeface="+mn-ea"/>
                <a:cs typeface="+mn-cs"/>
              </a:rPr>
              <a:t> potentially harmful trafficking (contaminated / activated materials)</a:t>
            </a:r>
            <a:endParaRPr lang="en-US" sz="1700" b="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E379BB3-5C70-1146-A5E8-3E7A1A6FFFE1}" type="slidenum">
              <a:rPr lang="en-US" smtClean="0"/>
              <a:pPr>
                <a:defRPr/>
              </a:pPr>
              <a:t>9</a:t>
            </a:fld>
            <a:endParaRPr lang="en-US"/>
          </a:p>
        </p:txBody>
      </p:sp>
    </p:spTree>
    <p:extLst>
      <p:ext uri="{BB962C8B-B14F-4D97-AF65-F5344CB8AC3E}">
        <p14:creationId xmlns:p14="http://schemas.microsoft.com/office/powerpoint/2010/main" val="311536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597522-3AA0-45D6-BCFB-857F3BFF219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ADCCB-7F75-481D-B0BC-5F872DFA27C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642177-B08F-464D-84FE-297AD05C0AE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133C25E-CF4D-43E1-A3B1-84ABC395176C}" type="slidenum">
              <a:rPr lang="en-US"/>
              <a:pPr/>
              <a:t>‹#›</a:t>
            </a:fld>
            <a:endParaRPr lang="en-US"/>
          </a:p>
        </p:txBody>
      </p:sp>
    </p:spTree>
    <p:extLst>
      <p:ext uri="{BB962C8B-B14F-4D97-AF65-F5344CB8AC3E}">
        <p14:creationId xmlns:p14="http://schemas.microsoft.com/office/powerpoint/2010/main" val="329930497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116927455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320918521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320918521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320918521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Text Box 4"/>
          <p:cNvSpPr txBox="1">
            <a:spLocks noGrp="1" noChangeArrowheads="1"/>
          </p:cNvSpPr>
          <p:nvPr>
            <p:ph type="sldNum" sz="quarter" idx="10"/>
          </p:nvPr>
        </p:nvSpPr>
        <p:spPr>
          <a:ln/>
        </p:spPr>
        <p:txBody>
          <a:bodyPr/>
          <a:lstStyle>
            <a:lvl1pPr>
              <a:defRPr/>
            </a:lvl1pPr>
          </a:lstStyle>
          <a:p>
            <a:pPr>
              <a:defRPr/>
            </a:pPr>
            <a:fld id="{DBF650A3-12F0-5A48-8674-2A1232D4B4E1}" type="slidenum">
              <a:rPr lang="en-US"/>
              <a:pPr>
                <a:defRPr/>
              </a:pPr>
              <a:t>‹#›</a:t>
            </a:fld>
            <a:endParaRPr lang="en-US"/>
          </a:p>
        </p:txBody>
      </p:sp>
    </p:spTree>
    <p:extLst>
      <p:ext uri="{BB962C8B-B14F-4D97-AF65-F5344CB8AC3E}">
        <p14:creationId xmlns:p14="http://schemas.microsoft.com/office/powerpoint/2010/main" val="23986683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3" descr="afsym"/>
          <p:cNvPicPr>
            <a:picLocks noChangeAspect="1" noChangeArrowheads="1"/>
          </p:cNvPicPr>
          <p:nvPr userDrawn="1"/>
        </p:nvPicPr>
        <p:blipFill>
          <a:blip r:embed="rId2" cstate="print"/>
          <a:srcRect l="12151" r="8411" b="30769"/>
          <a:stretch>
            <a:fillRect/>
          </a:stretch>
        </p:blipFill>
        <p:spPr bwMode="auto">
          <a:xfrm>
            <a:off x="0" y="76200"/>
            <a:ext cx="990600" cy="855663"/>
          </a:xfrm>
          <a:prstGeom prst="rect">
            <a:avLst/>
          </a:prstGeom>
          <a:noFill/>
          <a:ln w="9525">
            <a:noFill/>
            <a:miter lim="800000"/>
            <a:headEnd/>
            <a:tailEnd/>
          </a:ln>
        </p:spPr>
      </p:pic>
      <p:pic>
        <p:nvPicPr>
          <p:cNvPr id="5" name="Picture 17" descr="AFIT(good)"/>
          <p:cNvPicPr>
            <a:picLocks noChangeAspect="1" noChangeArrowheads="1"/>
          </p:cNvPicPr>
          <p:nvPr userDrawn="1"/>
        </p:nvPicPr>
        <p:blipFill>
          <a:blip r:embed="rId3" cstate="print">
            <a:duotone>
              <a:prstClr val="black"/>
              <a:srgbClr val="3333CC">
                <a:tint val="45000"/>
                <a:satMod val="400000"/>
              </a:srgbClr>
            </a:duotone>
          </a:blip>
          <a:srcRect/>
          <a:stretch>
            <a:fillRect/>
          </a:stretch>
        </p:blipFill>
        <p:spPr bwMode="auto">
          <a:xfrm>
            <a:off x="7772400" y="181752"/>
            <a:ext cx="1295400" cy="621388"/>
          </a:xfrm>
          <a:prstGeom prst="rect">
            <a:avLst/>
          </a:prstGeom>
          <a:noFill/>
          <a:ln w="9525">
            <a:noFill/>
            <a:miter lim="800000"/>
            <a:headEnd/>
            <a:tailEnd/>
          </a:ln>
        </p:spPr>
      </p:pic>
      <p:sp>
        <p:nvSpPr>
          <p:cNvPr id="6" name="Rectangle 10"/>
          <p:cNvSpPr>
            <a:spLocks noChangeArrowheads="1"/>
          </p:cNvSpPr>
          <p:nvPr userDrawn="1"/>
        </p:nvSpPr>
        <p:spPr bwMode="auto">
          <a:xfrm flipV="1">
            <a:off x="0" y="1049338"/>
            <a:ext cx="8607425" cy="92075"/>
          </a:xfrm>
          <a:prstGeom prst="rect">
            <a:avLst/>
          </a:prstGeom>
          <a:gradFill rotWithShape="0">
            <a:gsLst>
              <a:gs pos="0">
                <a:srgbClr val="3333CC"/>
              </a:gs>
              <a:gs pos="100000">
                <a:srgbClr val="DDDDDD"/>
              </a:gs>
            </a:gsLst>
            <a:lin ang="0" scaled="1"/>
          </a:gradFill>
          <a:ln w="9525">
            <a:noFill/>
            <a:miter lim="800000"/>
            <a:headEnd/>
            <a:tailEnd/>
          </a:ln>
        </p:spPr>
        <p:txBody>
          <a:bodyPr wrap="none" anchor="ctr"/>
          <a:lstStyle/>
          <a:p>
            <a:pPr algn="ctr" eaLnBrk="0" hangingPunct="0">
              <a:defRPr/>
            </a:pPr>
            <a:endParaRPr lang="en-US">
              <a:solidFill>
                <a:srgbClr val="000000"/>
              </a:solidFill>
            </a:endParaRPr>
          </a:p>
        </p:txBody>
      </p:sp>
      <p:sp>
        <p:nvSpPr>
          <p:cNvPr id="7" name="Title 1"/>
          <p:cNvSpPr>
            <a:spLocks noGrp="1"/>
          </p:cNvSpPr>
          <p:nvPr>
            <p:ph type="title"/>
          </p:nvPr>
        </p:nvSpPr>
        <p:spPr>
          <a:xfrm>
            <a:off x="1019665" y="0"/>
            <a:ext cx="6629400" cy="914400"/>
          </a:xfrm>
        </p:spPr>
        <p:txBody>
          <a:bodyPr>
            <a:normAutofit/>
          </a:bodyPr>
          <a:lstStyle>
            <a:lvl1pPr>
              <a:defRPr sz="3200">
                <a:latin typeface="+mj-lt"/>
              </a:defRPr>
            </a:lvl1pPr>
          </a:lstStyle>
          <a:p>
            <a:r>
              <a:rPr lang="en-US" dirty="0" smtClean="0"/>
              <a:t>Click to edit Master title style</a:t>
            </a:r>
            <a:endParaRPr lang="en-US" dirty="0"/>
          </a:p>
        </p:txBody>
      </p:sp>
      <p:sp>
        <p:nvSpPr>
          <p:cNvPr id="8" name="Content Placeholder 2"/>
          <p:cNvSpPr>
            <a:spLocks noGrp="1"/>
          </p:cNvSpPr>
          <p:nvPr>
            <p:ph idx="1"/>
          </p:nvPr>
        </p:nvSpPr>
        <p:spPr>
          <a:xfrm>
            <a:off x="305584" y="1219200"/>
            <a:ext cx="8609816" cy="5181600"/>
          </a:xfrm>
        </p:spPr>
        <p:txBody>
          <a:bodyPr/>
          <a:lstStyle>
            <a:lvl1pPr>
              <a:lnSpc>
                <a:spcPts val="2600"/>
              </a:lnSpc>
              <a:defRPr sz="2400">
                <a:latin typeface="+mj-lt"/>
              </a:defRPr>
            </a:lvl1pPr>
            <a:lvl2pPr>
              <a:lnSpc>
                <a:spcPts val="2200"/>
              </a:lnSpc>
              <a:defRPr sz="2000">
                <a:latin typeface="+mj-lt"/>
              </a:defRPr>
            </a:lvl2pPr>
            <a:lvl3pPr>
              <a:lnSpc>
                <a:spcPts val="2000"/>
              </a:lnSpc>
              <a:defRPr sz="1800">
                <a:latin typeface="+mj-lt"/>
              </a:defRPr>
            </a:lvl3pPr>
            <a:lvl4pPr>
              <a:lnSpc>
                <a:spcPts val="2000"/>
              </a:lnSpc>
              <a:defRPr sz="1800">
                <a:latin typeface="+mj-lt"/>
              </a:defRPr>
            </a:lvl4pPr>
            <a:lvl5pPr>
              <a:lnSpc>
                <a:spcPts val="2000"/>
              </a:lnSpc>
              <a:defRPr sz="18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0"/>
          </p:nvPr>
        </p:nvSpPr>
        <p:spPr>
          <a:xfrm>
            <a:off x="8153400" y="6477000"/>
            <a:ext cx="685800" cy="254000"/>
          </a:xfrm>
        </p:spPr>
        <p:txBody>
          <a:bodyPr/>
          <a:lstStyle>
            <a:lvl1pPr>
              <a:defRPr baseline="0">
                <a:solidFill>
                  <a:schemeClr val="bg1">
                    <a:lumMod val="50000"/>
                  </a:schemeClr>
                </a:solidFill>
              </a:defRPr>
            </a:lvl1pPr>
          </a:lstStyle>
          <a:p>
            <a:pPr>
              <a:defRPr/>
            </a:pPr>
            <a:fld id="{76F04BF1-2421-4B87-9D3B-4CE200B1E0D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CCC122-DBC5-4662-ADE7-E90384C8C0F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3F329F-550A-4B39-8043-2B07BA3090E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A13E9A3-087D-4C2B-ACAE-57EC6D05CD1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FAA24EC-F413-4E74-BBC7-4B8A157DAAB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711DCAC-A04D-4864-B838-9DF2A3DB39A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2B6E9F-112B-4B93-866C-04963C49C83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889B09-BDDB-4731-9CE6-FB7290662C3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F5574F4-43EA-4AB7-8006-0862DA29D8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20" r:id="rId12"/>
    <p:sldLayoutId id="2147483721" r:id="rId13"/>
    <p:sldLayoutId id="2147483722" r:id="rId14"/>
    <p:sldLayoutId id="2147483723" r:id="rId15"/>
    <p:sldLayoutId id="2147483724" r:id="rId16"/>
    <p:sldLayoutId id="2147483725" r:id="rId17"/>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cdsweb.cern.ch/record/1345733"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astrophysics.gsfc.nasa.gov/cai/" TargetMode="External"/><Relationship Id="rId4" Type="http://schemas.openxmlformats.org/officeDocument/2006/relationships/hyperlink" Target="http://cns-alumni.bu.edu/~slehar/fourier/fourier.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hesperia.gsfc.nasa.gov/rhessi2/"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ortec-online.com/papers/sup_hpge.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Anti-Compton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0</a:t>
            </a:fld>
            <a:endParaRPr lang="en-US"/>
          </a:p>
        </p:txBody>
      </p:sp>
      <p:pic>
        <p:nvPicPr>
          <p:cNvPr id="5" name="Picture 4" descr="Judydet"/>
          <p:cNvPicPr>
            <a:picLocks noChangeAspect="1" noChangeArrowheads="1"/>
          </p:cNvPicPr>
          <p:nvPr/>
        </p:nvPicPr>
        <p:blipFill>
          <a:blip r:embed="rId3" cstate="print"/>
          <a:srcRect/>
          <a:stretch>
            <a:fillRect/>
          </a:stretch>
        </p:blipFill>
        <p:spPr bwMode="auto">
          <a:xfrm>
            <a:off x="3733800" y="1447799"/>
            <a:ext cx="5060950" cy="4659499"/>
          </a:xfrm>
          <a:prstGeom prst="rect">
            <a:avLst/>
          </a:prstGeom>
          <a:noFill/>
        </p:spPr>
      </p:pic>
      <p:sp>
        <p:nvSpPr>
          <p:cNvPr id="7" name="Rectangle 6"/>
          <p:cNvSpPr/>
          <p:nvPr/>
        </p:nvSpPr>
        <p:spPr>
          <a:xfrm>
            <a:off x="381000" y="3124200"/>
            <a:ext cx="3276600" cy="923330"/>
          </a:xfrm>
          <a:prstGeom prst="rect">
            <a:avLst/>
          </a:prstGeom>
        </p:spPr>
        <p:txBody>
          <a:bodyPr wrap="square">
            <a:spAutoFit/>
          </a:bodyPr>
          <a:lstStyle/>
          <a:p>
            <a:pPr marL="285750" indent="-285750">
              <a:buFont typeface="Arial"/>
              <a:buChar char="•"/>
            </a:pPr>
            <a:r>
              <a:rPr lang="en-US" sz="1800" b="1" dirty="0">
                <a:latin typeface="Arial"/>
                <a:cs typeface="Arial"/>
              </a:rPr>
              <a:t>Surround </a:t>
            </a:r>
            <a:r>
              <a:rPr lang="en-US" sz="1800" b="1" dirty="0" err="1">
                <a:latin typeface="Arial"/>
                <a:cs typeface="Arial"/>
              </a:rPr>
              <a:t>Ge</a:t>
            </a:r>
            <a:r>
              <a:rPr lang="en-US" sz="1800" b="1" dirty="0">
                <a:latin typeface="Arial"/>
                <a:cs typeface="Arial"/>
              </a:rPr>
              <a:t> with </a:t>
            </a:r>
            <a:r>
              <a:rPr lang="en-US" sz="1800" b="1" dirty="0" err="1">
                <a:latin typeface="Arial"/>
                <a:cs typeface="Arial"/>
              </a:rPr>
              <a:t>NaI</a:t>
            </a:r>
            <a:endParaRPr lang="en-US" sz="1800" b="1" dirty="0">
              <a:latin typeface="Arial"/>
              <a:cs typeface="Arial"/>
            </a:endParaRPr>
          </a:p>
          <a:p>
            <a:pPr marL="285750" indent="-285750">
              <a:buFont typeface="Arial"/>
              <a:buChar char="•"/>
            </a:pPr>
            <a:r>
              <a:rPr lang="en-US" sz="1800" b="1" dirty="0">
                <a:latin typeface="Arial"/>
                <a:cs typeface="Arial"/>
              </a:rPr>
              <a:t>Result: improved </a:t>
            </a:r>
            <a:r>
              <a:rPr lang="en-US" sz="1800" b="1" dirty="0" smtClean="0">
                <a:latin typeface="Arial"/>
                <a:cs typeface="Arial"/>
              </a:rPr>
              <a:t>background</a:t>
            </a:r>
            <a:endParaRPr lang="en-US" sz="1800" b="1" dirty="0">
              <a:latin typeface="Arial"/>
              <a:cs typeface="Arial"/>
            </a:endParaRPr>
          </a:p>
        </p:txBody>
      </p:sp>
    </p:spTree>
    <p:extLst>
      <p:ext uri="{BB962C8B-B14F-4D97-AF65-F5344CB8AC3E}">
        <p14:creationId xmlns:p14="http://schemas.microsoft.com/office/powerpoint/2010/main" val="297356358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r>
              <a:rPr lang="en-US" dirty="0"/>
              <a:t>Type of Materials Smuggled</a:t>
            </a:r>
          </a:p>
        </p:txBody>
      </p:sp>
      <p:sp>
        <p:nvSpPr>
          <p:cNvPr id="735235" name="Rectangle 3"/>
          <p:cNvSpPr>
            <a:spLocks noGrp="1" noChangeArrowheads="1"/>
          </p:cNvSpPr>
          <p:nvPr>
            <p:ph idx="1"/>
          </p:nvPr>
        </p:nvSpPr>
        <p:spPr>
          <a:xfrm>
            <a:off x="305584" y="1219200"/>
            <a:ext cx="4114016" cy="5181600"/>
          </a:xfrm>
        </p:spPr>
        <p:txBody>
          <a:bodyPr/>
          <a:lstStyle/>
          <a:p>
            <a:pPr>
              <a:buClr>
                <a:srgbClr val="FF0000"/>
              </a:buClr>
              <a:buFont typeface="Wingdings" charset="2"/>
              <a:buChar char="ü"/>
            </a:pPr>
            <a:r>
              <a:rPr lang="en-US" sz="2000" dirty="0"/>
              <a:t>Nuclear Materials:</a:t>
            </a:r>
          </a:p>
          <a:p>
            <a:pPr lvl="1"/>
            <a:r>
              <a:rPr lang="en-US" dirty="0"/>
              <a:t>material that can be used for nuclear fuel or in the construction of nuclear weapons</a:t>
            </a:r>
          </a:p>
          <a:p>
            <a:pPr lvl="1"/>
            <a:r>
              <a:rPr lang="en-US" dirty="0"/>
              <a:t>uranium, plutonium, americium, neptunium, thorium</a:t>
            </a:r>
          </a:p>
          <a:p>
            <a:pPr>
              <a:buClr>
                <a:srgbClr val="FF0000"/>
              </a:buClr>
              <a:buFont typeface="Wingdings" charset="2"/>
              <a:buChar char="ü"/>
            </a:pPr>
            <a:r>
              <a:rPr lang="en-US" sz="2000" dirty="0"/>
              <a:t>Radioisotopes:</a:t>
            </a:r>
          </a:p>
          <a:p>
            <a:pPr lvl="1"/>
            <a:r>
              <a:rPr lang="en-US" dirty="0"/>
              <a:t>radioactive isotopes used in industrial and medical applications</a:t>
            </a:r>
          </a:p>
          <a:p>
            <a:pPr lvl="1"/>
            <a:r>
              <a:rPr lang="en-US" dirty="0"/>
              <a:t>Cesium-137, Cobalt-60, Strontium-90, etc.</a:t>
            </a:r>
          </a:p>
          <a:p>
            <a:endParaRPr lang="en-US" sz="2800" dirty="0"/>
          </a:p>
        </p:txBody>
      </p:sp>
      <p:sp>
        <p:nvSpPr>
          <p:cNvPr id="735236" name="Rectangle 4"/>
          <p:cNvSpPr>
            <a:spLocks noGrp="1" noChangeArrowheads="1"/>
          </p:cNvSpPr>
          <p:nvPr>
            <p:ph type="body" sz="half" idx="4294967295"/>
          </p:nvPr>
        </p:nvSpPr>
        <p:spPr>
          <a:xfrm>
            <a:off x="4876800" y="1339850"/>
            <a:ext cx="4267200" cy="5105400"/>
          </a:xfrm>
        </p:spPr>
        <p:txBody>
          <a:bodyPr/>
          <a:lstStyle/>
          <a:p>
            <a:pPr>
              <a:buClr>
                <a:srgbClr val="FF0000"/>
              </a:buClr>
              <a:buFont typeface="Wingdings" charset="2"/>
              <a:buChar char="ü"/>
            </a:pPr>
            <a:r>
              <a:rPr lang="en-US" sz="2000" dirty="0">
                <a:latin typeface="+mj-lt"/>
              </a:rPr>
              <a:t>Dual-Use Materials:</a:t>
            </a:r>
          </a:p>
          <a:p>
            <a:pPr lvl="1"/>
            <a:r>
              <a:rPr lang="en-US" sz="2000" dirty="0">
                <a:latin typeface="+mj-lt"/>
              </a:rPr>
              <a:t>materials that has both commercial and military or other strategic applications</a:t>
            </a:r>
          </a:p>
          <a:p>
            <a:pPr lvl="1"/>
            <a:r>
              <a:rPr lang="en-US" sz="2000" dirty="0">
                <a:latin typeface="+mj-lt"/>
              </a:rPr>
              <a:t>tritium, lithium, beryllium, zirconium, etc.</a:t>
            </a:r>
          </a:p>
          <a:p>
            <a:pPr marL="535762" lvl="1" indent="0">
              <a:buNone/>
            </a:pPr>
            <a:endParaRPr lang="en-US" sz="2000" dirty="0">
              <a:latin typeface="+mj-lt"/>
            </a:endParaRPr>
          </a:p>
          <a:p>
            <a:pPr>
              <a:buClr>
                <a:srgbClr val="FF0000"/>
              </a:buClr>
              <a:buFont typeface="Wingdings" charset="2"/>
              <a:buChar char="ü"/>
            </a:pPr>
            <a:r>
              <a:rPr lang="en-US" sz="2000" dirty="0">
                <a:latin typeface="+mj-lt"/>
              </a:rPr>
              <a:t>Other Materials:</a:t>
            </a:r>
          </a:p>
          <a:p>
            <a:pPr lvl="1"/>
            <a:r>
              <a:rPr lang="en-US" sz="2000" dirty="0">
                <a:latin typeface="+mj-lt"/>
              </a:rPr>
              <a:t>materials related to fraud (scam), containers, lead, etc.</a:t>
            </a:r>
          </a:p>
          <a:p>
            <a:endParaRPr lang="en-US" sz="2800" dirty="0"/>
          </a:p>
        </p:txBody>
      </p:sp>
    </p:spTree>
    <p:extLst>
      <p:ext uri="{BB962C8B-B14F-4D97-AF65-F5344CB8AC3E}">
        <p14:creationId xmlns:p14="http://schemas.microsoft.com/office/powerpoint/2010/main" val="1733043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Mission of the Radiation Portal Monitors</a:t>
            </a:r>
            <a:endParaRPr lang="en-US" dirty="0"/>
          </a:p>
        </p:txBody>
      </p:sp>
      <p:sp>
        <p:nvSpPr>
          <p:cNvPr id="3" name="Content Placeholder 2"/>
          <p:cNvSpPr>
            <a:spLocks noGrp="1"/>
          </p:cNvSpPr>
          <p:nvPr>
            <p:ph idx="1"/>
          </p:nvPr>
        </p:nvSpPr>
        <p:spPr/>
        <p:txBody>
          <a:bodyPr/>
          <a:lstStyle/>
          <a:p>
            <a:pPr marL="223234" indent="0">
              <a:buClr>
                <a:srgbClr val="FF0000"/>
              </a:buClr>
              <a:buNone/>
            </a:pPr>
            <a:r>
              <a:rPr lang="en-US" sz="2000" dirty="0">
                <a:latin typeface="+mj-lt"/>
              </a:rPr>
              <a:t>Radiation Portal Monitors (RPMs) play a vital role in combating the illicit trafficking of radioactive material. </a:t>
            </a:r>
          </a:p>
          <a:p>
            <a:pPr marL="223234" indent="0">
              <a:buClr>
                <a:srgbClr val="FF0000"/>
              </a:buClr>
              <a:buNone/>
            </a:pPr>
            <a:endParaRPr lang="en-US" sz="2000" dirty="0">
              <a:latin typeface="+mj-lt"/>
            </a:endParaRPr>
          </a:p>
          <a:p>
            <a:pPr lvl="1"/>
            <a:r>
              <a:rPr lang="en-US" dirty="0">
                <a:latin typeface="+mj-lt"/>
              </a:rPr>
              <a:t>Borders</a:t>
            </a:r>
          </a:p>
          <a:p>
            <a:pPr lvl="1"/>
            <a:r>
              <a:rPr lang="en-US" dirty="0">
                <a:latin typeface="+mj-lt"/>
              </a:rPr>
              <a:t>Port</a:t>
            </a:r>
          </a:p>
          <a:p>
            <a:pPr lvl="1"/>
            <a:r>
              <a:rPr lang="en-US" dirty="0">
                <a:latin typeface="+mj-lt"/>
              </a:rPr>
              <a:t>Facilities</a:t>
            </a:r>
          </a:p>
        </p:txBody>
      </p:sp>
      <p:pic>
        <p:nvPicPr>
          <p:cNvPr id="1026" name="Picture 2" descr="http://www.pnl.gov/edo/images/newsletter/rad_port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0" y="2514600"/>
            <a:ext cx="188595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906" y="4982766"/>
            <a:ext cx="1835972"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4703" y="2514600"/>
            <a:ext cx="1268462" cy="169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531" y="4339828"/>
            <a:ext cx="250520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61172" y="2303859"/>
            <a:ext cx="19526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descr="http://ntl.bts.gov/lib/jpodocs/repts_te/14400_files/5_14_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0491" y="4260939"/>
            <a:ext cx="3161109" cy="215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464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Radiation Portal Monitors on the Border</a:t>
            </a:r>
            <a:endParaRPr lang="en-US" dirty="0"/>
          </a:p>
        </p:txBody>
      </p:sp>
      <p:sp>
        <p:nvSpPr>
          <p:cNvPr id="3" name="Content Placeholder 2"/>
          <p:cNvSpPr>
            <a:spLocks noGrp="1"/>
          </p:cNvSpPr>
          <p:nvPr>
            <p:ph idx="1"/>
          </p:nvPr>
        </p:nvSpPr>
        <p:spPr>
          <a:xfrm>
            <a:off x="305584" y="1219200"/>
            <a:ext cx="4495016" cy="5181600"/>
          </a:xfrm>
        </p:spPr>
        <p:txBody>
          <a:bodyPr>
            <a:normAutofit/>
          </a:bodyPr>
          <a:lstStyle/>
          <a:p>
            <a:r>
              <a:rPr lang="en-US" sz="2000" dirty="0"/>
              <a:t>Typically fixed locations</a:t>
            </a:r>
          </a:p>
          <a:p>
            <a:r>
              <a:rPr lang="en-US" sz="2000" dirty="0"/>
              <a:t>Located at traffic choke points</a:t>
            </a:r>
          </a:p>
          <a:p>
            <a:r>
              <a:rPr lang="en-US" sz="2000" dirty="0"/>
              <a:t>Speeds should be reduced while passing through portals</a:t>
            </a:r>
          </a:p>
          <a:p>
            <a:pPr lvl="1"/>
            <a:r>
              <a:rPr lang="en-US" sz="2000" dirty="0"/>
              <a:t>Traffic controls</a:t>
            </a:r>
          </a:p>
          <a:p>
            <a:r>
              <a:rPr lang="en-US" sz="2000" dirty="0"/>
              <a:t>Detection Capabilities</a:t>
            </a:r>
          </a:p>
          <a:p>
            <a:pPr lvl="1"/>
            <a:r>
              <a:rPr lang="en-US" sz="2000" dirty="0"/>
              <a:t>Neutron</a:t>
            </a:r>
          </a:p>
          <a:p>
            <a:pPr lvl="1"/>
            <a:r>
              <a:rPr lang="en-US" sz="2000" dirty="0"/>
              <a:t>Gamma</a:t>
            </a:r>
          </a:p>
          <a:p>
            <a:r>
              <a:rPr lang="en-US" sz="2000" b="1" dirty="0" smtClean="0"/>
              <a:t>How </a:t>
            </a:r>
            <a:r>
              <a:rPr lang="en-US" sz="2000" b="1" dirty="0"/>
              <a:t>could the other portals react if you have a “strong” source in another lane?</a:t>
            </a:r>
          </a:p>
          <a:p>
            <a:pPr lvl="1"/>
            <a:endParaRPr lang="en-US" dirty="0" smtClean="0"/>
          </a:p>
          <a:p>
            <a:pPr lvl="1"/>
            <a:endParaRPr lang="en-US" dirty="0"/>
          </a:p>
        </p:txBody>
      </p:sp>
      <p:pic>
        <p:nvPicPr>
          <p:cNvPr id="2050" name="Picture 2" descr="http://www.pnl.gov/edo/images/newsletter/rad_port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7047" y="1071562"/>
            <a:ext cx="3375422" cy="25400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7047" y="3589734"/>
            <a:ext cx="3375422" cy="256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456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Radiation Portal Monitors on the Border</a:t>
            </a:r>
            <a:endParaRPr lang="en-US" dirty="0"/>
          </a:p>
        </p:txBody>
      </p:sp>
      <p:sp>
        <p:nvSpPr>
          <p:cNvPr id="3" name="Content Placeholder 2"/>
          <p:cNvSpPr>
            <a:spLocks noGrp="1"/>
          </p:cNvSpPr>
          <p:nvPr>
            <p:ph idx="1"/>
          </p:nvPr>
        </p:nvSpPr>
        <p:spPr>
          <a:xfrm>
            <a:off x="305584" y="1219200"/>
            <a:ext cx="4190216" cy="5181600"/>
          </a:xfrm>
        </p:spPr>
        <p:txBody>
          <a:bodyPr>
            <a:normAutofit/>
          </a:bodyPr>
          <a:lstStyle/>
          <a:p>
            <a:pPr>
              <a:buClr>
                <a:srgbClr val="FF0000"/>
              </a:buClr>
              <a:buFont typeface="Wingdings" charset="2"/>
              <a:buChar char="ü"/>
            </a:pPr>
            <a:r>
              <a:rPr lang="en-US" sz="1800" dirty="0">
                <a:latin typeface="+mj-lt"/>
              </a:rPr>
              <a:t>At San </a:t>
            </a:r>
            <a:r>
              <a:rPr lang="en-US" sz="1800" dirty="0" err="1">
                <a:latin typeface="+mj-lt"/>
              </a:rPr>
              <a:t>Ysidro</a:t>
            </a:r>
            <a:r>
              <a:rPr lang="en-US" sz="1800" dirty="0">
                <a:latin typeface="+mj-lt"/>
              </a:rPr>
              <a:t> (CA) border crossing alone, per day</a:t>
            </a:r>
          </a:p>
          <a:p>
            <a:pPr lvl="1"/>
            <a:r>
              <a:rPr lang="en-US" sz="1800" dirty="0">
                <a:latin typeface="+mj-lt"/>
              </a:rPr>
              <a:t>50,000 vehicles</a:t>
            </a:r>
          </a:p>
          <a:p>
            <a:pPr lvl="1"/>
            <a:r>
              <a:rPr lang="en-US" sz="1800" dirty="0">
                <a:latin typeface="+mj-lt"/>
              </a:rPr>
              <a:t>25,000 </a:t>
            </a:r>
            <a:r>
              <a:rPr lang="en-US" sz="1800" dirty="0" smtClean="0">
                <a:latin typeface="+mj-lt"/>
              </a:rPr>
              <a:t>pedestrians</a:t>
            </a:r>
          </a:p>
          <a:p>
            <a:pPr lvl="1"/>
            <a:endParaRPr lang="en-US" sz="1800" dirty="0">
              <a:latin typeface="+mj-lt"/>
            </a:endParaRPr>
          </a:p>
          <a:p>
            <a:pPr>
              <a:buClr>
                <a:srgbClr val="FF0000"/>
              </a:buClr>
              <a:buFont typeface="Wingdings" charset="2"/>
              <a:buChar char="ü"/>
            </a:pPr>
            <a:r>
              <a:rPr lang="en-US" sz="1800" dirty="0">
                <a:latin typeface="+mj-lt"/>
              </a:rPr>
              <a:t>307 ports of entry in USA</a:t>
            </a:r>
          </a:p>
          <a:p>
            <a:pPr>
              <a:buClr>
                <a:srgbClr val="FF0000"/>
              </a:buClr>
              <a:buFont typeface="Wingdings" charset="2"/>
              <a:buChar char="ü"/>
            </a:pPr>
            <a:r>
              <a:rPr lang="en-US" sz="1800" dirty="0">
                <a:latin typeface="+mj-lt"/>
              </a:rPr>
              <a:t>621 border crossing (2002 data)</a:t>
            </a:r>
          </a:p>
          <a:p>
            <a:pPr>
              <a:buClr>
                <a:srgbClr val="FF0000"/>
              </a:buClr>
              <a:buFont typeface="Wingdings" charset="2"/>
              <a:buChar char="ü"/>
            </a:pPr>
            <a:r>
              <a:rPr lang="en-US" sz="1800" dirty="0">
                <a:latin typeface="+mj-lt"/>
              </a:rPr>
              <a:t>Over 300,000 vehicles, 2,500 aircraft,</a:t>
            </a:r>
          </a:p>
          <a:p>
            <a:pPr marL="223234" indent="0">
              <a:spcBef>
                <a:spcPts val="422"/>
              </a:spcBef>
              <a:buClr>
                <a:srgbClr val="FF0000"/>
              </a:buClr>
              <a:buNone/>
            </a:pPr>
            <a:r>
              <a:rPr lang="en-US" sz="1800" dirty="0">
                <a:latin typeface="+mj-lt"/>
              </a:rPr>
              <a:t>	and 600 ship pass through these 	ports every day</a:t>
            </a:r>
          </a:p>
          <a:p>
            <a:pPr marL="223234" indent="0">
              <a:buClr>
                <a:srgbClr val="FF0000"/>
              </a:buClr>
              <a:buNone/>
            </a:pPr>
            <a:endParaRPr lang="en-US" sz="1800" dirty="0">
              <a:latin typeface="+mj-lt"/>
            </a:endParaRPr>
          </a:p>
          <a:p>
            <a:pPr>
              <a:buClr>
                <a:srgbClr val="FF0000"/>
              </a:buClr>
              <a:buFont typeface="Wingdings" charset="2"/>
              <a:buChar char="ü"/>
            </a:pPr>
            <a:r>
              <a:rPr lang="en-US" sz="1800" dirty="0">
                <a:latin typeface="+mj-lt"/>
              </a:rPr>
              <a:t>Main mission: intercept material </a:t>
            </a:r>
          </a:p>
          <a:p>
            <a:pPr marL="223234" indent="0">
              <a:spcBef>
                <a:spcPts val="422"/>
              </a:spcBef>
              <a:buClr>
                <a:srgbClr val="FF0000"/>
              </a:buClr>
              <a:buNone/>
            </a:pPr>
            <a:r>
              <a:rPr lang="en-US" sz="1800" dirty="0">
                <a:latin typeface="+mj-lt"/>
              </a:rPr>
              <a:t>	prior to crossing</a:t>
            </a:r>
            <a:r>
              <a:rPr lang="en-US" sz="1800" dirty="0">
                <a:solidFill>
                  <a:srgbClr val="FF0000"/>
                </a:solidFill>
                <a:latin typeface="+mj-lt"/>
              </a:rPr>
              <a:t> </a:t>
            </a:r>
            <a:r>
              <a:rPr lang="en-US" sz="1800" dirty="0">
                <a:solidFill>
                  <a:srgbClr val="000000"/>
                </a:solidFill>
                <a:latin typeface="+mj-lt"/>
              </a:rPr>
              <a:t>a</a:t>
            </a:r>
            <a:r>
              <a:rPr lang="en-US" sz="1800" dirty="0">
                <a:latin typeface="+mj-lt"/>
              </a:rPr>
              <a:t> border</a:t>
            </a: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9157" y="3321844"/>
            <a:ext cx="3696890" cy="277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2153" y="1232298"/>
            <a:ext cx="3678779" cy="2089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8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Radiation Portal Monitors on the Border</a:t>
            </a:r>
            <a:endParaRPr lang="en-US" dirty="0"/>
          </a:p>
        </p:txBody>
      </p:sp>
      <p:pic>
        <p:nvPicPr>
          <p:cNvPr id="5" name="Content Placeholder 3"/>
          <p:cNvPicPr>
            <a:picLocks noChangeAspect="1"/>
          </p:cNvPicPr>
          <p:nvPr/>
        </p:nvPicPr>
        <p:blipFill rotWithShape="1">
          <a:blip r:embed="rId3"/>
          <a:srcRect t="2021" b="-4512"/>
          <a:stretch/>
        </p:blipFill>
        <p:spPr bwMode="auto">
          <a:xfrm rot="5400000">
            <a:off x="2393346" y="-178782"/>
            <a:ext cx="4580932" cy="7831716"/>
          </a:xfrm>
          <a:prstGeom prst="rect">
            <a:avLst/>
          </a:prstGeom>
          <a:noFill/>
          <a:ln w="9525">
            <a:noFill/>
            <a:miter lim="800000"/>
            <a:headEnd/>
            <a:tailEnd/>
          </a:ln>
        </p:spPr>
      </p:pic>
    </p:spTree>
    <p:extLst>
      <p:ext uri="{BB962C8B-B14F-4D97-AF65-F5344CB8AC3E}">
        <p14:creationId xmlns:p14="http://schemas.microsoft.com/office/powerpoint/2010/main" val="73859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Radiation Portal Monitors</a:t>
            </a:r>
            <a:endParaRPr lang="en-US" dirty="0"/>
          </a:p>
        </p:txBody>
      </p:sp>
      <p:sp>
        <p:nvSpPr>
          <p:cNvPr id="3" name="Content Placeholder 2"/>
          <p:cNvSpPr>
            <a:spLocks noGrp="1"/>
          </p:cNvSpPr>
          <p:nvPr>
            <p:ph idx="1"/>
          </p:nvPr>
        </p:nvSpPr>
        <p:spPr>
          <a:xfrm>
            <a:off x="305584" y="1219200"/>
            <a:ext cx="2971016" cy="5181600"/>
          </a:xfrm>
        </p:spPr>
        <p:txBody>
          <a:bodyPr>
            <a:normAutofit/>
          </a:bodyPr>
          <a:lstStyle/>
          <a:p>
            <a:r>
              <a:rPr lang="en-US" sz="1700" b="1" dirty="0">
                <a:latin typeface="+mj-lt"/>
              </a:rPr>
              <a:t>Most portals will have at least gamma detection capability</a:t>
            </a:r>
          </a:p>
          <a:p>
            <a:pPr lvl="1"/>
            <a:r>
              <a:rPr lang="en-US" sz="1700" b="1" dirty="0">
                <a:latin typeface="+mj-lt"/>
              </a:rPr>
              <a:t>NaI</a:t>
            </a:r>
          </a:p>
          <a:p>
            <a:pPr lvl="1"/>
            <a:r>
              <a:rPr lang="en-US" sz="1700" b="1" dirty="0">
                <a:latin typeface="+mj-lt"/>
              </a:rPr>
              <a:t>PVT</a:t>
            </a:r>
          </a:p>
          <a:p>
            <a:pPr lvl="1"/>
            <a:r>
              <a:rPr lang="en-US" sz="1700" b="1" dirty="0">
                <a:latin typeface="+mj-lt"/>
              </a:rPr>
              <a:t>Why would one be better than another?</a:t>
            </a:r>
          </a:p>
          <a:p>
            <a:r>
              <a:rPr lang="en-US" sz="1700" b="1" dirty="0">
                <a:latin typeface="+mj-lt"/>
              </a:rPr>
              <a:t>Some will have neutron detectors</a:t>
            </a:r>
          </a:p>
          <a:p>
            <a:pPr lvl="1"/>
            <a:r>
              <a:rPr lang="en-US" sz="1700" b="1" dirty="0">
                <a:latin typeface="+mj-lt"/>
              </a:rPr>
              <a:t>Typically associated with vehicle type portals</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0438" y="1125140"/>
            <a:ext cx="4962042" cy="517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483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Typical Radiation Portal Monitor Design</a:t>
            </a:r>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984" y="1600200"/>
            <a:ext cx="452481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4953000" y="1828800"/>
            <a:ext cx="2057400" cy="990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029200" y="5410200"/>
            <a:ext cx="2057400"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486400" y="4267200"/>
            <a:ext cx="1600200"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34201" y="1688068"/>
            <a:ext cx="1447800" cy="352018"/>
          </a:xfrm>
          <a:prstGeom prst="rect">
            <a:avLst/>
          </a:prstGeom>
          <a:noFill/>
        </p:spPr>
        <p:txBody>
          <a:bodyPr wrap="square" lIns="91435" tIns="45718" rIns="91435" bIns="45718" rtlCol="0">
            <a:spAutoFit/>
          </a:bodyPr>
          <a:lstStyle/>
          <a:p>
            <a:r>
              <a:rPr lang="en-US" sz="1700" b="1" dirty="0">
                <a:latin typeface="+mj-lt"/>
              </a:rPr>
              <a:t>NaI</a:t>
            </a:r>
          </a:p>
        </p:txBody>
      </p:sp>
      <p:sp>
        <p:nvSpPr>
          <p:cNvPr id="12" name="TextBox 11"/>
          <p:cNvSpPr txBox="1"/>
          <p:nvPr/>
        </p:nvSpPr>
        <p:spPr>
          <a:xfrm>
            <a:off x="7086600" y="5269468"/>
            <a:ext cx="1447800" cy="352018"/>
          </a:xfrm>
          <a:prstGeom prst="rect">
            <a:avLst/>
          </a:prstGeom>
          <a:noFill/>
        </p:spPr>
        <p:txBody>
          <a:bodyPr wrap="square" lIns="91435" tIns="45718" rIns="91435" bIns="45718" rtlCol="0">
            <a:spAutoFit/>
          </a:bodyPr>
          <a:lstStyle/>
          <a:p>
            <a:r>
              <a:rPr lang="en-US" sz="1700" b="1" dirty="0">
                <a:latin typeface="+mj-lt"/>
              </a:rPr>
              <a:t>NaI</a:t>
            </a:r>
          </a:p>
        </p:txBody>
      </p:sp>
      <p:sp>
        <p:nvSpPr>
          <p:cNvPr id="13" name="TextBox 12"/>
          <p:cNvSpPr txBox="1"/>
          <p:nvPr/>
        </p:nvSpPr>
        <p:spPr>
          <a:xfrm>
            <a:off x="7010400" y="4038600"/>
            <a:ext cx="1600200" cy="871391"/>
          </a:xfrm>
          <a:prstGeom prst="rect">
            <a:avLst/>
          </a:prstGeom>
          <a:noFill/>
        </p:spPr>
        <p:txBody>
          <a:bodyPr wrap="square" lIns="91435" tIns="45718" rIns="91435" bIns="45718" rtlCol="0">
            <a:spAutoFit/>
          </a:bodyPr>
          <a:lstStyle/>
          <a:p>
            <a:r>
              <a:rPr lang="en-US" sz="1700" b="1" dirty="0">
                <a:latin typeface="+mj-lt"/>
              </a:rPr>
              <a:t>4 to 6 moderated   He-3 tubes</a:t>
            </a:r>
          </a:p>
        </p:txBody>
      </p:sp>
      <p:cxnSp>
        <p:nvCxnSpPr>
          <p:cNvPr id="15" name="Straight Arrow Connector 14"/>
          <p:cNvCxnSpPr/>
          <p:nvPr/>
        </p:nvCxnSpPr>
        <p:spPr>
          <a:xfrm flipH="1">
            <a:off x="5410200" y="2971800"/>
            <a:ext cx="1600200"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934200" y="2514601"/>
            <a:ext cx="2057400" cy="1138769"/>
          </a:xfrm>
          <a:prstGeom prst="rect">
            <a:avLst/>
          </a:prstGeom>
          <a:noFill/>
        </p:spPr>
        <p:txBody>
          <a:bodyPr wrap="square" lIns="91435" tIns="45718" rIns="91435" bIns="45718" rtlCol="0">
            <a:spAutoFit/>
          </a:bodyPr>
          <a:lstStyle/>
          <a:p>
            <a:r>
              <a:rPr lang="en-US" sz="1700" b="1" dirty="0">
                <a:latin typeface="+mj-lt"/>
              </a:rPr>
              <a:t>Bars over the He-3</a:t>
            </a:r>
          </a:p>
          <a:p>
            <a:r>
              <a:rPr lang="en-US" sz="1700" b="1" dirty="0">
                <a:latin typeface="+mj-lt"/>
              </a:rPr>
              <a:t>act as a layer of protection for the He-3 tubes</a:t>
            </a:r>
          </a:p>
        </p:txBody>
      </p:sp>
    </p:spTree>
    <p:extLst>
      <p:ext uri="{BB962C8B-B14F-4D97-AF65-F5344CB8AC3E}">
        <p14:creationId xmlns:p14="http://schemas.microsoft.com/office/powerpoint/2010/main" val="3989433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normAutofit/>
          </a:bodyPr>
          <a:lstStyle/>
          <a:p>
            <a:pPr eaLnBrk="1" hangingPunct="1">
              <a:defRPr/>
            </a:pPr>
            <a:r>
              <a:rPr lang="en-US" sz="3600" dirty="0" err="1"/>
              <a:t>NaI</a:t>
            </a:r>
            <a:r>
              <a:rPr lang="en-US" sz="3600" dirty="0"/>
              <a:t>(</a:t>
            </a:r>
            <a:r>
              <a:rPr lang="en-US" sz="3600" dirty="0" err="1"/>
              <a:t>Tl</a:t>
            </a:r>
            <a:r>
              <a:rPr lang="en-US" sz="3600" dirty="0"/>
              <a:t>) Detectors</a:t>
            </a:r>
          </a:p>
        </p:txBody>
      </p:sp>
      <p:sp>
        <p:nvSpPr>
          <p:cNvPr id="5" name="Slide Number Placeholder 3"/>
          <p:cNvSpPr>
            <a:spLocks noGrp="1"/>
          </p:cNvSpPr>
          <p:nvPr>
            <p:ph type="sldNum" sz="quarter" idx="10"/>
          </p:nvPr>
        </p:nvSpPr>
        <p:spPr/>
        <p:txBody>
          <a:bodyPr/>
          <a:lstStyle/>
          <a:p>
            <a:pPr>
              <a:defRPr/>
            </a:pPr>
            <a:fld id="{CFE17869-058D-BD4B-B6C2-9C49D3092C7D}" type="slidenum">
              <a:rPr lang="en-US"/>
              <a:pPr>
                <a:defRPr/>
              </a:pPr>
              <a:t>16</a:t>
            </a:fld>
            <a:endParaRPr lang="en-US" dirty="0"/>
          </a:p>
        </p:txBody>
      </p:sp>
      <p:sp>
        <p:nvSpPr>
          <p:cNvPr id="18435" name="Rectangle 2"/>
          <p:cNvSpPr>
            <a:spLocks/>
          </p:cNvSpPr>
          <p:nvPr/>
        </p:nvSpPr>
        <p:spPr bwMode="auto">
          <a:xfrm>
            <a:off x="553641" y="1393031"/>
            <a:ext cx="8251031" cy="380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defRPr/>
            </a:pPr>
            <a:endParaRPr lang="en-US" sz="1700" b="1" dirty="0">
              <a:latin typeface="Arial Bold" charset="0"/>
              <a:ea typeface="ＭＳ Ｐゴシック" charset="0"/>
              <a:sym typeface="Arial Bold" charset="0"/>
            </a:endParaRPr>
          </a:p>
        </p:txBody>
      </p:sp>
      <p:pic>
        <p:nvPicPr>
          <p:cNvPr id="2" name="Picture 1"/>
          <p:cNvPicPr>
            <a:picLocks noChangeAspect="1"/>
          </p:cNvPicPr>
          <p:nvPr/>
        </p:nvPicPr>
        <p:blipFill>
          <a:blip r:embed="rId3"/>
          <a:stretch>
            <a:fillRect/>
          </a:stretch>
        </p:blipFill>
        <p:spPr>
          <a:xfrm>
            <a:off x="3244452" y="1607343"/>
            <a:ext cx="5667376" cy="4180851"/>
          </a:xfrm>
          <a:prstGeom prst="rect">
            <a:avLst/>
          </a:prstGeom>
        </p:spPr>
      </p:pic>
      <p:pic>
        <p:nvPicPr>
          <p:cNvPr id="4" name="Picture 3"/>
          <p:cNvPicPr>
            <a:picLocks noChangeAspect="1"/>
          </p:cNvPicPr>
          <p:nvPr/>
        </p:nvPicPr>
        <p:blipFill>
          <a:blip r:embed="rId4"/>
          <a:stretch>
            <a:fillRect/>
          </a:stretch>
        </p:blipFill>
        <p:spPr>
          <a:xfrm>
            <a:off x="500062" y="1553766"/>
            <a:ext cx="2424278" cy="4258296"/>
          </a:xfrm>
          <a:prstGeom prst="rect">
            <a:avLst/>
          </a:prstGeom>
        </p:spPr>
      </p:pic>
    </p:spTree>
    <p:extLst>
      <p:ext uri="{BB962C8B-B14F-4D97-AF65-F5344CB8AC3E}">
        <p14:creationId xmlns:p14="http://schemas.microsoft.com/office/powerpoint/2010/main" val="2007111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Specialized RPMs</a:t>
            </a:r>
            <a:endParaRPr lang="en-US" dirty="0"/>
          </a:p>
        </p:txBody>
      </p:sp>
      <p:sp>
        <p:nvSpPr>
          <p:cNvPr id="3" name="Content Placeholder 2"/>
          <p:cNvSpPr>
            <a:spLocks noGrp="1"/>
          </p:cNvSpPr>
          <p:nvPr>
            <p:ph idx="1"/>
          </p:nvPr>
        </p:nvSpPr>
        <p:spPr>
          <a:xfrm>
            <a:off x="305584" y="1219200"/>
            <a:ext cx="3809216" cy="5181600"/>
          </a:xfrm>
        </p:spPr>
        <p:txBody>
          <a:bodyPr>
            <a:normAutofit/>
          </a:bodyPr>
          <a:lstStyle/>
          <a:p>
            <a:pPr marL="223234" indent="0">
              <a:buNone/>
            </a:pPr>
            <a:r>
              <a:rPr lang="en-US" sz="2400" dirty="0">
                <a:solidFill>
                  <a:srgbClr val="FF0000"/>
                </a:solidFill>
              </a:rPr>
              <a:t>Mobile RPMs</a:t>
            </a:r>
          </a:p>
          <a:p>
            <a:r>
              <a:rPr lang="en-US" sz="2400" dirty="0"/>
              <a:t>Advantages</a:t>
            </a:r>
          </a:p>
          <a:p>
            <a:pPr lvl="1"/>
            <a:r>
              <a:rPr lang="en-US" sz="2400" dirty="0"/>
              <a:t>Can set-up portal anywhere</a:t>
            </a:r>
          </a:p>
          <a:p>
            <a:pPr lvl="1"/>
            <a:r>
              <a:rPr lang="en-US" sz="2400" dirty="0"/>
              <a:t>Can be used in stationary mode or “mobile mode”</a:t>
            </a:r>
          </a:p>
          <a:p>
            <a:r>
              <a:rPr lang="en-US" sz="2400" dirty="0"/>
              <a:t>Typically used at seaports by Customs and Border Patrol (CBP)</a:t>
            </a:r>
          </a:p>
          <a:p>
            <a:pPr lvl="1"/>
            <a:r>
              <a:rPr lang="en-US" sz="2400" dirty="0"/>
              <a:t>Also appropriate for use at airports, rail yards, and vehicle cargo operations</a:t>
            </a:r>
          </a:p>
          <a:p>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953" y="2035969"/>
            <a:ext cx="4438970" cy="333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198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Specialized RPMs</a:t>
            </a:r>
            <a:endParaRPr lang="en-US" dirty="0"/>
          </a:p>
        </p:txBody>
      </p:sp>
      <p:sp>
        <p:nvSpPr>
          <p:cNvPr id="3" name="Content Placeholder 2"/>
          <p:cNvSpPr>
            <a:spLocks noGrp="1"/>
          </p:cNvSpPr>
          <p:nvPr>
            <p:ph idx="1"/>
          </p:nvPr>
        </p:nvSpPr>
        <p:spPr>
          <a:xfrm>
            <a:off x="305584" y="1219200"/>
            <a:ext cx="4037816" cy="5181600"/>
          </a:xfrm>
        </p:spPr>
        <p:txBody>
          <a:bodyPr>
            <a:noAutofit/>
          </a:bodyPr>
          <a:lstStyle/>
          <a:p>
            <a:pPr marL="223234" indent="0">
              <a:buNone/>
            </a:pPr>
            <a:r>
              <a:rPr lang="en-US" sz="1800" dirty="0">
                <a:solidFill>
                  <a:srgbClr val="FF0000"/>
                </a:solidFill>
                <a:latin typeface="+mj-lt"/>
              </a:rPr>
              <a:t>Spreader-Bar crane mounted detection system</a:t>
            </a:r>
          </a:p>
          <a:p>
            <a:r>
              <a:rPr lang="en-US" sz="1800" dirty="0">
                <a:latin typeface="+mj-lt"/>
              </a:rPr>
              <a:t>Advantage </a:t>
            </a:r>
          </a:p>
          <a:p>
            <a:pPr lvl="1"/>
            <a:r>
              <a:rPr lang="en-US" sz="1800" dirty="0">
                <a:latin typeface="+mj-lt"/>
              </a:rPr>
              <a:t>If all cranes had this system, it would guarantee 100% cargo screened.</a:t>
            </a:r>
          </a:p>
          <a:p>
            <a:pPr lvl="1"/>
            <a:r>
              <a:rPr lang="en-US" sz="1800" dirty="0">
                <a:latin typeface="+mj-lt"/>
              </a:rPr>
              <a:t>Better minimum detectable activities may be improved over land based RPMs</a:t>
            </a:r>
          </a:p>
          <a:p>
            <a:pPr lvl="1"/>
            <a:r>
              <a:rPr lang="en-US" sz="1800" dirty="0">
                <a:latin typeface="+mj-lt"/>
              </a:rPr>
              <a:t>Pictured system has 32 </a:t>
            </a:r>
            <a:r>
              <a:rPr lang="en-US" sz="1800" dirty="0" err="1">
                <a:latin typeface="+mj-lt"/>
              </a:rPr>
              <a:t>NaI</a:t>
            </a:r>
            <a:r>
              <a:rPr lang="en-US" sz="1800" dirty="0">
                <a:latin typeface="+mj-lt"/>
              </a:rPr>
              <a:t> detectors and an array of He-3 tubes</a:t>
            </a:r>
          </a:p>
          <a:p>
            <a:r>
              <a:rPr lang="en-US" sz="1800" dirty="0">
                <a:latin typeface="+mj-lt"/>
              </a:rPr>
              <a:t>Disadvantages</a:t>
            </a:r>
          </a:p>
          <a:p>
            <a:pPr lvl="1"/>
            <a:r>
              <a:rPr lang="en-US" sz="1800" dirty="0">
                <a:latin typeface="+mj-lt"/>
              </a:rPr>
              <a:t>Only scans the top of the cargo container</a:t>
            </a:r>
          </a:p>
          <a:p>
            <a:pPr lvl="1"/>
            <a:r>
              <a:rPr lang="en-US" sz="1800" dirty="0">
                <a:latin typeface="+mj-lt"/>
              </a:rPr>
              <a:t>Under great physical stress due to operation</a:t>
            </a:r>
          </a:p>
          <a:p>
            <a:endParaRPr lang="en-US" sz="900" dirty="0"/>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4064" y="2196703"/>
            <a:ext cx="4553736" cy="302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051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Detection limits (3-day count)</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1</a:t>
            </a:fld>
            <a:endParaRPr lang="en-US"/>
          </a:p>
        </p:txBody>
      </p:sp>
      <p:pic>
        <p:nvPicPr>
          <p:cNvPr id="5" name="Picture 5" descr="Picture 1"/>
          <p:cNvPicPr>
            <a:picLocks noChangeAspect="1" noChangeArrowheads="1"/>
          </p:cNvPicPr>
          <p:nvPr/>
        </p:nvPicPr>
        <p:blipFill>
          <a:blip r:embed="rId3" cstate="print"/>
          <a:srcRect/>
          <a:stretch>
            <a:fillRect/>
          </a:stretch>
        </p:blipFill>
        <p:spPr bwMode="auto">
          <a:xfrm>
            <a:off x="5384800" y="1524000"/>
            <a:ext cx="3378200" cy="4157663"/>
          </a:xfrm>
          <a:prstGeom prst="rect">
            <a:avLst/>
          </a:prstGeom>
          <a:noFill/>
        </p:spPr>
      </p:pic>
      <p:sp>
        <p:nvSpPr>
          <p:cNvPr id="6" name="TextBox 5"/>
          <p:cNvSpPr txBox="1"/>
          <p:nvPr/>
        </p:nvSpPr>
        <p:spPr>
          <a:xfrm>
            <a:off x="533400" y="1981200"/>
            <a:ext cx="3467616" cy="1938992"/>
          </a:xfrm>
          <a:prstGeom prst="rect">
            <a:avLst/>
          </a:prstGeom>
          <a:noFill/>
        </p:spPr>
        <p:txBody>
          <a:bodyPr wrap="none" rtlCol="0">
            <a:spAutoFit/>
          </a:bodyPr>
          <a:lstStyle/>
          <a:p>
            <a:pPr marL="285750" indent="-285750">
              <a:buFont typeface="Arial"/>
              <a:buChar char="•"/>
            </a:pPr>
            <a:r>
              <a:rPr lang="en-US" sz="1800" b="1" dirty="0">
                <a:latin typeface="Arial"/>
                <a:cs typeface="Arial"/>
              </a:rPr>
              <a:t>With Compton suppression</a:t>
            </a:r>
          </a:p>
          <a:p>
            <a:pPr marL="285750" indent="-285750">
              <a:buFont typeface="Arial"/>
              <a:buChar char="•"/>
            </a:pPr>
            <a:endParaRPr lang="en-US" sz="1800" b="1" baseline="30000" dirty="0">
              <a:latin typeface="Arial"/>
              <a:cs typeface="Arial"/>
            </a:endParaRPr>
          </a:p>
          <a:p>
            <a:pPr marL="285750" indent="-285750">
              <a:buFont typeface="Arial"/>
              <a:buChar char="•"/>
            </a:pPr>
            <a:r>
              <a:rPr lang="en-US" sz="1800" b="1" baseline="30000" dirty="0">
                <a:latin typeface="Arial"/>
                <a:cs typeface="Arial"/>
              </a:rPr>
              <a:t>137</a:t>
            </a:r>
            <a:r>
              <a:rPr lang="en-US" sz="1800" b="1" dirty="0">
                <a:latin typeface="Arial"/>
                <a:cs typeface="Arial"/>
              </a:rPr>
              <a:t>Cs is </a:t>
            </a:r>
            <a:r>
              <a:rPr lang="en-US" sz="1800" b="1" dirty="0" smtClean="0">
                <a:latin typeface="Arial"/>
                <a:cs typeface="Arial"/>
              </a:rPr>
              <a:t>better</a:t>
            </a:r>
            <a:br>
              <a:rPr lang="en-US" sz="1800" b="1" dirty="0" smtClean="0">
                <a:latin typeface="Arial"/>
                <a:cs typeface="Arial"/>
              </a:rPr>
            </a:br>
            <a:r>
              <a:rPr lang="en-US" sz="1800" b="1" dirty="0" smtClean="0">
                <a:latin typeface="Arial"/>
                <a:cs typeface="Arial"/>
              </a:rPr>
              <a:t>0.020  </a:t>
            </a:r>
            <a:r>
              <a:rPr lang="en-US" sz="1800" b="1" dirty="0">
                <a:latin typeface="Arial"/>
                <a:cs typeface="Arial"/>
              </a:rPr>
              <a:t>to 0.007 </a:t>
            </a:r>
            <a:r>
              <a:rPr lang="en-US" sz="1800" b="1" dirty="0" err="1">
                <a:latin typeface="Arial"/>
                <a:cs typeface="Arial"/>
              </a:rPr>
              <a:t>Bq</a:t>
            </a:r>
            <a:endParaRPr lang="en-US" sz="1800" b="1" dirty="0">
              <a:latin typeface="Arial"/>
              <a:cs typeface="Arial"/>
            </a:endParaRPr>
          </a:p>
          <a:p>
            <a:pPr marL="285750" indent="-285750">
              <a:buFont typeface="Arial"/>
              <a:buChar char="•"/>
            </a:pPr>
            <a:endParaRPr lang="en-US" sz="1800" b="1" dirty="0">
              <a:latin typeface="Arial"/>
              <a:cs typeface="Arial"/>
            </a:endParaRPr>
          </a:p>
          <a:p>
            <a:pPr marL="285750" indent="-285750">
              <a:buFont typeface="Arial"/>
              <a:buChar char="•"/>
            </a:pPr>
            <a:r>
              <a:rPr lang="en-US" sz="1800" b="1" dirty="0">
                <a:latin typeface="Arial"/>
                <a:cs typeface="Arial"/>
              </a:rPr>
              <a:t>But </a:t>
            </a:r>
            <a:r>
              <a:rPr lang="en-US" sz="1800" b="1" baseline="30000" dirty="0">
                <a:latin typeface="Arial"/>
                <a:cs typeface="Arial"/>
              </a:rPr>
              <a:t>60</a:t>
            </a:r>
            <a:r>
              <a:rPr lang="en-US" sz="1800" b="1" dirty="0">
                <a:latin typeface="Arial"/>
                <a:cs typeface="Arial"/>
              </a:rPr>
              <a:t>Co is </a:t>
            </a:r>
            <a:r>
              <a:rPr lang="en-US" sz="1800" b="1" dirty="0" smtClean="0">
                <a:latin typeface="Arial"/>
                <a:cs typeface="Arial"/>
              </a:rPr>
              <a:t>worse</a:t>
            </a:r>
            <a:br>
              <a:rPr lang="en-US" sz="1800" b="1" dirty="0" smtClean="0">
                <a:latin typeface="Arial"/>
                <a:cs typeface="Arial"/>
              </a:rPr>
            </a:br>
            <a:r>
              <a:rPr lang="en-US" sz="1800" b="1" dirty="0" smtClean="0">
                <a:latin typeface="Arial"/>
                <a:cs typeface="Arial"/>
              </a:rPr>
              <a:t>0.023 </a:t>
            </a:r>
            <a:r>
              <a:rPr lang="en-US" sz="1800" b="1" dirty="0">
                <a:latin typeface="Arial"/>
                <a:cs typeface="Arial"/>
              </a:rPr>
              <a:t>to 0.041Bq</a:t>
            </a:r>
          </a:p>
        </p:txBody>
      </p:sp>
    </p:spTree>
    <p:extLst>
      <p:ext uri="{BB962C8B-B14F-4D97-AF65-F5344CB8AC3E}">
        <p14:creationId xmlns:p14="http://schemas.microsoft.com/office/powerpoint/2010/main" val="87985058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RPMs used in non-nuclear facilities</a:t>
            </a:r>
            <a:endParaRPr lang="en-US" dirty="0"/>
          </a:p>
        </p:txBody>
      </p:sp>
      <p:sp>
        <p:nvSpPr>
          <p:cNvPr id="3" name="Content Placeholder 2"/>
          <p:cNvSpPr>
            <a:spLocks noGrp="1"/>
          </p:cNvSpPr>
          <p:nvPr>
            <p:ph idx="1"/>
          </p:nvPr>
        </p:nvSpPr>
        <p:spPr>
          <a:xfrm>
            <a:off x="305584" y="1219200"/>
            <a:ext cx="4190216" cy="5181600"/>
          </a:xfrm>
        </p:spPr>
        <p:txBody>
          <a:bodyPr>
            <a:normAutofit/>
          </a:bodyPr>
          <a:lstStyle/>
          <a:p>
            <a:r>
              <a:rPr lang="en-US" sz="2000" dirty="0"/>
              <a:t>Verifying radioactive material does not enter an event or building is also important </a:t>
            </a:r>
          </a:p>
          <a:p>
            <a:r>
              <a:rPr lang="en-US" sz="2000" dirty="0"/>
              <a:t>These systems are placed at choke points and entrances to scan people as they enter</a:t>
            </a:r>
          </a:p>
          <a:p>
            <a:pPr lvl="1"/>
            <a:endParaRPr lang="en-US" sz="2400"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285875"/>
            <a:ext cx="4081587" cy="3053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2641" y="4239673"/>
            <a:ext cx="1630967" cy="224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1625" y="3593797"/>
            <a:ext cx="2067242" cy="2862795"/>
          </a:xfrm>
          <a:prstGeom prst="rect">
            <a:avLst/>
          </a:prstGeom>
          <a:noFill/>
          <a:ln w="6350">
            <a:solidFill>
              <a:srgbClr val="8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188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normAutofit fontScale="90000"/>
          </a:bodyPr>
          <a:lstStyle/>
          <a:p>
            <a:pPr eaLnBrk="1" hangingPunct="1">
              <a:defRPr/>
            </a:pPr>
            <a:r>
              <a:rPr lang="en-US" dirty="0"/>
              <a:t>Dual-Energy </a:t>
            </a:r>
            <a:r>
              <a:rPr lang="en-US" dirty="0" smtClean="0"/>
              <a:t>Radiography (SAIC </a:t>
            </a:r>
            <a:r>
              <a:rPr lang="en-US" dirty="0"/>
              <a:t>CAARS* 6 MeV / 9 </a:t>
            </a:r>
            <a:r>
              <a:rPr lang="en-US" dirty="0" smtClean="0"/>
              <a:t>MeV)</a:t>
            </a:r>
            <a:endParaRPr lang="en-US" sz="2200" dirty="0">
              <a:solidFill>
                <a:srgbClr val="000090"/>
              </a:solidFill>
            </a:endParaRPr>
          </a:p>
        </p:txBody>
      </p:sp>
      <p:sp>
        <p:nvSpPr>
          <p:cNvPr id="5" name="Slide Number Placeholder 3"/>
          <p:cNvSpPr>
            <a:spLocks noGrp="1"/>
          </p:cNvSpPr>
          <p:nvPr>
            <p:ph type="sldNum" sz="quarter" idx="10"/>
          </p:nvPr>
        </p:nvSpPr>
        <p:spPr/>
        <p:txBody>
          <a:bodyPr/>
          <a:lstStyle/>
          <a:p>
            <a:pPr>
              <a:defRPr/>
            </a:pPr>
            <a:fld id="{CFE17869-058D-BD4B-B6C2-9C49D3092C7D}" type="slidenum">
              <a:rPr lang="en-US"/>
              <a:pPr>
                <a:defRPr/>
              </a:pPr>
              <a:t>20</a:t>
            </a:fld>
            <a:endParaRPr lang="en-US" dirty="0"/>
          </a:p>
        </p:txBody>
      </p:sp>
      <p:sp>
        <p:nvSpPr>
          <p:cNvPr id="18435" name="Rectangle 2"/>
          <p:cNvSpPr>
            <a:spLocks/>
          </p:cNvSpPr>
          <p:nvPr/>
        </p:nvSpPr>
        <p:spPr bwMode="auto">
          <a:xfrm>
            <a:off x="553641" y="1446609"/>
            <a:ext cx="8251031" cy="380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defRPr/>
            </a:pPr>
            <a:endParaRPr lang="en-US" sz="1700" b="1" dirty="0">
              <a:latin typeface="Arial Bold" charset="0"/>
              <a:ea typeface="ＭＳ Ｐゴシック" charset="0"/>
              <a:sym typeface="Arial Bold" charset="0"/>
            </a:endParaRPr>
          </a:p>
        </p:txBody>
      </p:sp>
      <p:pic>
        <p:nvPicPr>
          <p:cNvPr id="2" name="Picture 1"/>
          <p:cNvPicPr>
            <a:picLocks noChangeAspect="1"/>
          </p:cNvPicPr>
          <p:nvPr/>
        </p:nvPicPr>
        <p:blipFill>
          <a:blip r:embed="rId3"/>
          <a:stretch>
            <a:fillRect/>
          </a:stretch>
        </p:blipFill>
        <p:spPr>
          <a:xfrm>
            <a:off x="178594" y="1660922"/>
            <a:ext cx="8800569" cy="3482578"/>
          </a:xfrm>
          <a:prstGeom prst="rect">
            <a:avLst/>
          </a:prstGeom>
        </p:spPr>
      </p:pic>
      <p:sp>
        <p:nvSpPr>
          <p:cNvPr id="3" name="TextBox 2"/>
          <p:cNvSpPr txBox="1"/>
          <p:nvPr/>
        </p:nvSpPr>
        <p:spPr>
          <a:xfrm>
            <a:off x="1625203" y="5464969"/>
            <a:ext cx="5025537" cy="326530"/>
          </a:xfrm>
          <a:prstGeom prst="rect">
            <a:avLst/>
          </a:prstGeom>
          <a:noFill/>
        </p:spPr>
        <p:txBody>
          <a:bodyPr wrap="none" lIns="64291" tIns="32146" rIns="64291" bIns="32146" rtlCol="0">
            <a:spAutoFit/>
          </a:bodyPr>
          <a:lstStyle/>
          <a:p>
            <a:r>
              <a:rPr lang="en-US" sz="1700" b="1" dirty="0">
                <a:latin typeface="+mj-lt"/>
              </a:rPr>
              <a:t>Conventional Radiography – SAIC CAARS, 9 MeV beam</a:t>
            </a:r>
          </a:p>
        </p:txBody>
      </p:sp>
    </p:spTree>
    <p:extLst>
      <p:ext uri="{BB962C8B-B14F-4D97-AF65-F5344CB8AC3E}">
        <p14:creationId xmlns:p14="http://schemas.microsoft.com/office/powerpoint/2010/main" val="180155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normAutofit fontScale="90000"/>
          </a:bodyPr>
          <a:lstStyle/>
          <a:p>
            <a:pPr eaLnBrk="1" hangingPunct="1">
              <a:defRPr/>
            </a:pPr>
            <a:r>
              <a:rPr lang="en-US" dirty="0"/>
              <a:t>Dual-Energy Radiography with False Colors Assigned</a:t>
            </a:r>
            <a:endParaRPr lang="en-US" sz="2200" dirty="0">
              <a:solidFill>
                <a:srgbClr val="000090"/>
              </a:solidFill>
            </a:endParaRPr>
          </a:p>
        </p:txBody>
      </p:sp>
      <p:sp>
        <p:nvSpPr>
          <p:cNvPr id="11" name="Content Placeholder 10"/>
          <p:cNvSpPr>
            <a:spLocks noGrp="1"/>
          </p:cNvSpPr>
          <p:nvPr>
            <p:ph idx="1"/>
          </p:nvPr>
        </p:nvSpPr>
        <p:spPr/>
        <p:txBody>
          <a:bodyPr/>
          <a:lstStyle/>
          <a:p>
            <a:endParaRPr lang="en-US"/>
          </a:p>
        </p:txBody>
      </p:sp>
      <p:sp>
        <p:nvSpPr>
          <p:cNvPr id="5" name="Slide Number Placeholder 3"/>
          <p:cNvSpPr>
            <a:spLocks noGrp="1"/>
          </p:cNvSpPr>
          <p:nvPr>
            <p:ph type="sldNum" sz="quarter" idx="10"/>
          </p:nvPr>
        </p:nvSpPr>
        <p:spPr/>
        <p:txBody>
          <a:bodyPr/>
          <a:lstStyle/>
          <a:p>
            <a:pPr>
              <a:defRPr/>
            </a:pPr>
            <a:fld id="{CFE17869-058D-BD4B-B6C2-9C49D3092C7D}" type="slidenum">
              <a:rPr lang="en-US"/>
              <a:pPr>
                <a:defRPr/>
              </a:pPr>
              <a:t>21</a:t>
            </a:fld>
            <a:endParaRPr lang="en-US" dirty="0"/>
          </a:p>
        </p:txBody>
      </p:sp>
      <p:sp>
        <p:nvSpPr>
          <p:cNvPr id="18435" name="Rectangle 2"/>
          <p:cNvSpPr>
            <a:spLocks/>
          </p:cNvSpPr>
          <p:nvPr/>
        </p:nvSpPr>
        <p:spPr bwMode="auto">
          <a:xfrm>
            <a:off x="553641" y="1393031"/>
            <a:ext cx="8251031" cy="380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defRPr/>
            </a:pPr>
            <a:endParaRPr lang="en-US" sz="1700" b="1" dirty="0">
              <a:latin typeface="Arial Bold" charset="0"/>
              <a:ea typeface="ＭＳ Ｐゴシック" charset="0"/>
              <a:sym typeface="Arial Bold" charset="0"/>
            </a:endParaRPr>
          </a:p>
        </p:txBody>
      </p:sp>
      <p:pic>
        <p:nvPicPr>
          <p:cNvPr id="2" name="Picture 1"/>
          <p:cNvPicPr>
            <a:picLocks noChangeAspect="1"/>
          </p:cNvPicPr>
          <p:nvPr/>
        </p:nvPicPr>
        <p:blipFill>
          <a:blip r:embed="rId3"/>
          <a:stretch>
            <a:fillRect/>
          </a:stretch>
        </p:blipFill>
        <p:spPr>
          <a:xfrm>
            <a:off x="178594" y="1660922"/>
            <a:ext cx="7562526" cy="2982516"/>
          </a:xfrm>
          <a:prstGeom prst="rect">
            <a:avLst/>
          </a:prstGeom>
        </p:spPr>
      </p:pic>
      <p:pic>
        <p:nvPicPr>
          <p:cNvPr id="3" name="Picture 2"/>
          <p:cNvPicPr>
            <a:picLocks noChangeAspect="1"/>
          </p:cNvPicPr>
          <p:nvPr/>
        </p:nvPicPr>
        <p:blipFill>
          <a:blip r:embed="rId4"/>
          <a:stretch>
            <a:fillRect/>
          </a:stretch>
        </p:blipFill>
        <p:spPr>
          <a:xfrm>
            <a:off x="7786687" y="2357437"/>
            <a:ext cx="375047" cy="2232422"/>
          </a:xfrm>
          <a:prstGeom prst="rect">
            <a:avLst/>
          </a:prstGeom>
        </p:spPr>
      </p:pic>
      <p:pic>
        <p:nvPicPr>
          <p:cNvPr id="4" name="Picture 3"/>
          <p:cNvPicPr>
            <a:picLocks noChangeAspect="1"/>
          </p:cNvPicPr>
          <p:nvPr/>
        </p:nvPicPr>
        <p:blipFill>
          <a:blip r:embed="rId5"/>
          <a:stretch>
            <a:fillRect/>
          </a:stretch>
        </p:blipFill>
        <p:spPr>
          <a:xfrm>
            <a:off x="2301627" y="5036344"/>
            <a:ext cx="1105049" cy="803672"/>
          </a:xfrm>
          <a:prstGeom prst="rect">
            <a:avLst/>
          </a:prstGeom>
        </p:spPr>
      </p:pic>
      <p:pic>
        <p:nvPicPr>
          <p:cNvPr id="6" name="Picture 5"/>
          <p:cNvPicPr>
            <a:picLocks noChangeAspect="1"/>
          </p:cNvPicPr>
          <p:nvPr/>
        </p:nvPicPr>
        <p:blipFill>
          <a:blip r:embed="rId6"/>
          <a:stretch>
            <a:fillRect/>
          </a:stretch>
        </p:blipFill>
        <p:spPr>
          <a:xfrm>
            <a:off x="3982641" y="5036344"/>
            <a:ext cx="1252389" cy="910829"/>
          </a:xfrm>
          <a:prstGeom prst="rect">
            <a:avLst/>
          </a:prstGeom>
        </p:spPr>
      </p:pic>
      <p:sp>
        <p:nvSpPr>
          <p:cNvPr id="7" name="TextBox 6"/>
          <p:cNvSpPr txBox="1"/>
          <p:nvPr/>
        </p:nvSpPr>
        <p:spPr>
          <a:xfrm>
            <a:off x="7733110" y="4714875"/>
            <a:ext cx="672807" cy="326530"/>
          </a:xfrm>
          <a:prstGeom prst="rect">
            <a:avLst/>
          </a:prstGeom>
          <a:noFill/>
        </p:spPr>
        <p:txBody>
          <a:bodyPr wrap="none" lIns="64291" tIns="32146" rIns="64291" bIns="32146" rtlCol="0">
            <a:spAutoFit/>
          </a:bodyPr>
          <a:lstStyle/>
          <a:p>
            <a:r>
              <a:rPr lang="en-US" sz="1700" b="1" dirty="0">
                <a:latin typeface="+mj-lt"/>
              </a:rPr>
              <a:t>Low-Z</a:t>
            </a:r>
          </a:p>
        </p:txBody>
      </p:sp>
      <p:sp>
        <p:nvSpPr>
          <p:cNvPr id="8" name="TextBox 7"/>
          <p:cNvSpPr txBox="1"/>
          <p:nvPr/>
        </p:nvSpPr>
        <p:spPr>
          <a:xfrm>
            <a:off x="7625954" y="1982391"/>
            <a:ext cx="711728" cy="326530"/>
          </a:xfrm>
          <a:prstGeom prst="rect">
            <a:avLst/>
          </a:prstGeom>
          <a:noFill/>
        </p:spPr>
        <p:txBody>
          <a:bodyPr wrap="none" lIns="64291" tIns="32146" rIns="64291" bIns="32146" rtlCol="0">
            <a:spAutoFit/>
          </a:bodyPr>
          <a:lstStyle/>
          <a:p>
            <a:r>
              <a:rPr lang="en-US" sz="1700" b="1" dirty="0">
                <a:latin typeface="+mj-lt"/>
              </a:rPr>
              <a:t>High-Z</a:t>
            </a:r>
          </a:p>
        </p:txBody>
      </p:sp>
      <p:cxnSp>
        <p:nvCxnSpPr>
          <p:cNvPr id="10" name="Straight Arrow Connector 9"/>
          <p:cNvCxnSpPr/>
          <p:nvPr/>
        </p:nvCxnSpPr>
        <p:spPr bwMode="auto">
          <a:xfrm flipV="1">
            <a:off x="2803922" y="4125516"/>
            <a:ext cx="750094" cy="857250"/>
          </a:xfrm>
          <a:prstGeom prst="straightConnector1">
            <a:avLst/>
          </a:prstGeom>
          <a:blipFill dpi="0" rotWithShape="0">
            <a:blip r:embed="rId7"/>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a:stCxn id="6" idx="0"/>
          </p:cNvCxnSpPr>
          <p:nvPr/>
        </p:nvCxnSpPr>
        <p:spPr bwMode="auto">
          <a:xfrm flipH="1" flipV="1">
            <a:off x="3607594" y="4554141"/>
            <a:ext cx="1001242" cy="482203"/>
          </a:xfrm>
          <a:prstGeom prst="straightConnector1">
            <a:avLst/>
          </a:prstGeom>
          <a:blipFill dpi="0" rotWithShape="0">
            <a:blip r:embed="rId7"/>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1054242" y="5283017"/>
            <a:ext cx="1032329" cy="326530"/>
          </a:xfrm>
          <a:prstGeom prst="rect">
            <a:avLst/>
          </a:prstGeom>
          <a:noFill/>
        </p:spPr>
        <p:txBody>
          <a:bodyPr wrap="none" lIns="64291" tIns="32146" rIns="64291" bIns="32146" rtlCol="0">
            <a:spAutoFit/>
          </a:bodyPr>
          <a:lstStyle/>
          <a:p>
            <a:r>
              <a:rPr lang="en-US" sz="1700" b="1" dirty="0">
                <a:latin typeface="+mj-lt"/>
              </a:rPr>
              <a:t>Hand Gun</a:t>
            </a:r>
          </a:p>
        </p:txBody>
      </p:sp>
      <p:sp>
        <p:nvSpPr>
          <p:cNvPr id="18" name="TextBox 17"/>
          <p:cNvSpPr txBox="1"/>
          <p:nvPr/>
        </p:nvSpPr>
        <p:spPr>
          <a:xfrm>
            <a:off x="5568879" y="5419433"/>
            <a:ext cx="1414998" cy="326530"/>
          </a:xfrm>
          <a:prstGeom prst="rect">
            <a:avLst/>
          </a:prstGeom>
          <a:noFill/>
        </p:spPr>
        <p:txBody>
          <a:bodyPr wrap="none" lIns="64291" tIns="32146" rIns="64291" bIns="32146" rtlCol="0">
            <a:spAutoFit/>
          </a:bodyPr>
          <a:lstStyle/>
          <a:p>
            <a:r>
              <a:rPr lang="en-US" sz="1700" b="1" dirty="0">
                <a:latin typeface="+mj-lt"/>
              </a:rPr>
              <a:t>Drug Simulant</a:t>
            </a:r>
          </a:p>
        </p:txBody>
      </p:sp>
      <p:sp>
        <p:nvSpPr>
          <p:cNvPr id="19" name="TextBox 18"/>
          <p:cNvSpPr txBox="1"/>
          <p:nvPr/>
        </p:nvSpPr>
        <p:spPr>
          <a:xfrm>
            <a:off x="8322469" y="2303860"/>
            <a:ext cx="428625" cy="2142413"/>
          </a:xfrm>
          <a:prstGeom prst="rect">
            <a:avLst/>
          </a:prstGeom>
          <a:noFill/>
        </p:spPr>
        <p:txBody>
          <a:bodyPr wrap="square" lIns="64291" tIns="32146" rIns="64291" bIns="32146" rtlCol="0">
            <a:spAutoFit/>
          </a:bodyPr>
          <a:lstStyle/>
          <a:p>
            <a:r>
              <a:rPr lang="en-US" sz="1700" b="1" dirty="0">
                <a:latin typeface="+mj-lt"/>
              </a:rPr>
              <a:t>U</a:t>
            </a:r>
          </a:p>
          <a:p>
            <a:r>
              <a:rPr lang="en-US" sz="1700" b="1" dirty="0" err="1">
                <a:latin typeface="+mj-lt"/>
              </a:rPr>
              <a:t>Pb</a:t>
            </a:r>
            <a:endParaRPr lang="en-US" sz="1700" b="1" dirty="0">
              <a:latin typeface="+mj-lt"/>
            </a:endParaRPr>
          </a:p>
          <a:p>
            <a:endParaRPr lang="en-US" sz="1700" b="1" dirty="0">
              <a:latin typeface="+mj-lt"/>
            </a:endParaRPr>
          </a:p>
          <a:p>
            <a:endParaRPr lang="en-US" sz="1700" b="1" dirty="0">
              <a:latin typeface="+mj-lt"/>
            </a:endParaRPr>
          </a:p>
          <a:p>
            <a:r>
              <a:rPr lang="en-US" sz="1700" b="1" dirty="0">
                <a:latin typeface="+mj-lt"/>
              </a:rPr>
              <a:t>Cu</a:t>
            </a:r>
          </a:p>
          <a:p>
            <a:r>
              <a:rPr lang="en-US" sz="1700" b="1" dirty="0">
                <a:latin typeface="+mj-lt"/>
              </a:rPr>
              <a:t>Fe</a:t>
            </a:r>
          </a:p>
          <a:p>
            <a:endParaRPr lang="en-US" sz="1700" b="1" dirty="0">
              <a:latin typeface="+mj-lt"/>
            </a:endParaRPr>
          </a:p>
          <a:p>
            <a:r>
              <a:rPr lang="en-US" sz="1700" b="1" dirty="0">
                <a:latin typeface="+mj-lt"/>
              </a:rPr>
              <a:t>Al</a:t>
            </a:r>
          </a:p>
        </p:txBody>
      </p:sp>
    </p:spTree>
    <p:extLst>
      <p:ext uri="{BB962C8B-B14F-4D97-AF65-F5344CB8AC3E}">
        <p14:creationId xmlns:p14="http://schemas.microsoft.com/office/powerpoint/2010/main" val="1593576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Portal Monitor Alarms</a:t>
            </a:r>
            <a:endParaRPr lang="en-US" dirty="0"/>
          </a:p>
        </p:txBody>
      </p:sp>
      <p:sp>
        <p:nvSpPr>
          <p:cNvPr id="3" name="Content Placeholder 2"/>
          <p:cNvSpPr>
            <a:spLocks noGrp="1"/>
          </p:cNvSpPr>
          <p:nvPr>
            <p:ph idx="1"/>
          </p:nvPr>
        </p:nvSpPr>
        <p:spPr/>
        <p:txBody>
          <a:bodyPr>
            <a:normAutofit/>
          </a:bodyPr>
          <a:lstStyle/>
          <a:p>
            <a:r>
              <a:rPr lang="en-US" sz="1700" b="1" dirty="0">
                <a:latin typeface="+mj-lt"/>
              </a:rPr>
              <a:t>View of a RPM display</a:t>
            </a:r>
          </a:p>
          <a:p>
            <a:pPr lvl="1"/>
            <a:r>
              <a:rPr lang="en-US" sz="1700" b="1" dirty="0">
                <a:latin typeface="+mj-lt"/>
              </a:rPr>
              <a:t>The X-axis is time.  </a:t>
            </a:r>
          </a:p>
          <a:p>
            <a:pPr lvl="1"/>
            <a:r>
              <a:rPr lang="en-US" sz="1700" b="1" dirty="0">
                <a:latin typeface="+mj-lt"/>
              </a:rPr>
              <a:t>The Y-axis on the left side is gammas/sec.  </a:t>
            </a:r>
          </a:p>
          <a:p>
            <a:pPr lvl="1"/>
            <a:r>
              <a:rPr lang="en-US" sz="1700" b="1" dirty="0">
                <a:latin typeface="+mj-lt"/>
              </a:rPr>
              <a:t>The Y-axis on the right side is neutrons/sec.</a:t>
            </a:r>
          </a:p>
          <a:p>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8" y="3200400"/>
            <a:ext cx="821848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966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Portable Radiation Detection Systems</a:t>
            </a:r>
            <a:endParaRPr lang="en-US" dirty="0"/>
          </a:p>
        </p:txBody>
      </p:sp>
      <p:sp>
        <p:nvSpPr>
          <p:cNvPr id="3" name="Content Placeholder 2"/>
          <p:cNvSpPr>
            <a:spLocks noGrp="1"/>
          </p:cNvSpPr>
          <p:nvPr>
            <p:ph idx="1"/>
          </p:nvPr>
        </p:nvSpPr>
        <p:spPr>
          <a:xfrm>
            <a:off x="305584" y="1219200"/>
            <a:ext cx="3199616" cy="5181600"/>
          </a:xfrm>
        </p:spPr>
        <p:txBody>
          <a:bodyPr>
            <a:normAutofit/>
          </a:bodyPr>
          <a:lstStyle/>
          <a:p>
            <a:r>
              <a:rPr lang="en-US" dirty="0">
                <a:latin typeface="+mj-lt"/>
              </a:rPr>
              <a:t>Field deployable systems are those detection systems that can be carried into the field by law enforcement or response teams</a:t>
            </a:r>
          </a:p>
          <a:p>
            <a:r>
              <a:rPr lang="en-US" dirty="0">
                <a:latin typeface="+mj-lt"/>
              </a:rPr>
              <a:t>They can be carried by:</a:t>
            </a:r>
          </a:p>
          <a:p>
            <a:pPr lvl="1"/>
            <a:r>
              <a:rPr lang="en-US" sz="2400" dirty="0">
                <a:latin typeface="+mj-lt"/>
              </a:rPr>
              <a:t>Individuals</a:t>
            </a:r>
          </a:p>
          <a:p>
            <a:pPr lvl="1"/>
            <a:r>
              <a:rPr lang="en-US" sz="2400" dirty="0">
                <a:latin typeface="+mj-lt"/>
              </a:rPr>
              <a:t>Ground vehicles </a:t>
            </a:r>
          </a:p>
          <a:p>
            <a:pPr lvl="1"/>
            <a:r>
              <a:rPr lang="en-US" sz="2400" dirty="0">
                <a:latin typeface="+mj-lt"/>
              </a:rPr>
              <a:t>Aircrafts</a:t>
            </a:r>
          </a:p>
          <a:p>
            <a:pPr lvl="1"/>
            <a:r>
              <a:rPr lang="en-US" sz="2400" dirty="0">
                <a:latin typeface="+mj-lt"/>
              </a:rPr>
              <a:t>Boats</a:t>
            </a:r>
          </a:p>
        </p:txBody>
      </p:sp>
      <p:sp>
        <p:nvSpPr>
          <p:cNvPr id="4" name="AutoShape 2" descr="data:image/jpeg;base64,/9j/4AAQSkZJRgABAQAAAQABAAD/2wCEAAkGBhQSEBUUEBQUFBQVFRUVFRQWFRQUFxUVFBcVFRQUFxQXHCYeFxojGRUVHy8gIygpLCwsFh4xNTAqNSYrLCkBCQoKDgwOGg8PGiwkHyQwLCwpKSkpKSwsLCwpLSkpLCwpKS0sLyktLCksKSwsLCksKiwsLCwpLCksLCwsKSwsLP/AABEIAPoAyQMBIgACEQEDEQH/xAAcAAAABwEBAAAAAAAAAAAAAAAAAQIDBAUGBwj/xABCEAABBAADBAgDBQYFAwUAAAABAAIDEQQSIQUGMUETIlFhcYGRoQcysVJywdHwFCNCgpKyM0NTYqIkwvIVFmPh8f/EABoBAAIDAQEAAAAAAAAAAAAAAAAEAQIFAwb/xAAuEQACAgEEAAMGBgMAAAAAAAAAAQIRAwQSITFBkfATIlFxgbEUMmGhweEFgtH/2gAMAwEAAhEDEQA/AOSJSKkaoAYRogjQAEaJGgsgIIJVILACCCCAAjQpOvwj2/Mx48WOH1CCLGkaIIwggCMII6QSgkRSkRQDQlEjQQUAiRoIACCCCAAgjRoAjhGgjQAAjQQQAEEEYCCyBSMoI0EhBP4tvQNhe8B/Ste8NsimteYwTXaWuTKf3v0lhj/0sLh2n7z2dM73lKlEMEO8UAIJgc0jUFknDv6wKs4d82cpcSzxySD8Fj3w0m1Yqb5u8rHcZond0sFe4DlIZJC//Kwb/uPEZ98q5yEMyAOkP2NCeOGnZ3xv6Qf9yhy7Dw90J3xnslj/ACI+ixUONew9V7h3gkfRWMG92KaK6Z5HY6nj0daikTZoDuo8/wCHNA/+ctPo4fio0+7OJYLMLyO1lPH/ABtQ4d8nf5kMD+/JkPqylZ4XfGDmyaI9sUpI/peD9UUTZTSRlppwLT2EEH0KStjHvPE8V+1B3+zEQWP6m5h7J9uzopgagw8h162HlDXf0WD7IoqYZBWG1NlmI/K9v+14IcPDTrDwUBQASNBClAAQR0hSAGUEEaAAggjQSgAI0SNBIaCJGgLF4eAve1g4vc1g8XENH1Rb2YgSbRxJHyiZ7G/djPRt9mhWO7DP+rhJ4Mf0p8IQZT7MWY6QucXHi4lx8SbKsiB2Q9Vx8APEn8gVejce42OMmRz2NfT43AdYXo4cRrxpUeQuyMH8bwPSh/3FdIg3gLRTmRupwdVAkEAcOOlNHd1U9pMUJ3vV/WjP1k8kUvZun8kYmbcvED5cj/uvH0dRVfidiTx/PC8d+Ukeo0XR5cdEQaiyOIIAs1dto1Yqhm5akgqIzFOHAkJ38Bjl02v3Eo6zUx7SfmvXkc0J7kYculSyB/8AiMY/7zGn6hQpNh4Z/GIM72uc3XwshL5P8fKKbTv7jWHXuclGcGr8b4/gwaJy1mJ3Xi62WVzaBIzZHA5eIvQgmxXbZ7FF/wDZcrm3E9ju4nKR3EHT3SSwzlwl69IbnqccOZuvn159GdBT+HmN8SixuBfFJkkFOFWLB494SGDVc2mnTOykpK10aV+0ZDg3mSR7sr2iMOcTR4mr7lWYfGZhTuN0D+ak7XdkwsDObi6R30b9FUx8B+uJ/wDpVLFmggjCqQBBBCkANIIIIACNABHSCQUgjQAQAKUzZezH4iVsUQzPeaA5DmXOPJoGpKst29z58Y4dGMsd0ZXaNHh9s9w9l0nAbuwbMifkcZJXinSOAByj+FoHytsX2nyXOeRRQ1g08skkik2purhsBgZ5GuMmIbh5B0hJAuUdCQ1nAD95zsrjsbV0rfLbGbATa/NNDH4/PK7+xq51EzkrYm3G2Rq4xhkcY+BY7EwhkxcLGtLjp1RxJJuh36hd52jjIZ2sDg6E3oyXDZhro0EEVlBFeY7lyz4Q4LpdqZzwjD3f0gtb7lq7s2cVZDgDrq017WE1HhGbk5kYqbdeCRpyDCm3taDE98d8c4yh2XPQFCvoosW4AeSKlh7HOMcrCOwlmU3drYbSZEGgiESanSPKHN6ptwqiDy016ygYSXDRtexplgzNN584y22y5pNgVZ1vjeq6RySj0zg4x+Bh8Rug9rS7posoIFyZobPYLDgTVfxcx2qFLu9iWi+iLh2xlkgrttjnH2C6/wDsbS1oeA/KAA54DjwGuvMqFiN3MO82Ymg8y3q2DrRriL18V3jq8q7ZzeCLONYiAxk9Iws04SNc03rqM1U4XppxarePedxjZG+OF7GCm9UNrnrpXoupMgjiY2Iu0JcGiR1lxJLiOt83H0Wa362Rh48FPMIY2yMZbXtY1pDiWgcBqLOoN6KuTJDPHZkjx82v3s6Y92KW+DXw6X2qjg+15s07zd0a9AB9QU1hYszwO0/VNg3ZVnu5BmxDL4A5j4N1P0Sc5bpNj0VtSQvemS8RkHCNjWDxA191EhZ1wPs/gEmWbpJ3PPN5d72nsC3Un9armWJSCOkAFBASNHSFoAYRhAI0ABBAI0EgAXWdz/hjEIY58YDI57Q9sR0YwO1bmA1c6qNHQXwK5bgoc8jG/aexv9TgPxXdtrbZIBA0a0htDhWgGnguWWe1DWnx7mSZseyMZRQrqtAoBo5UBoAufb5bSIvU6gjj2FStt443Z4HgsNt7aBf1SdQdClEtzNVy9mrRE23i7wMLft4ieQ+DGxRt986qML9LN+Av8FO3g0jwjOzD5z4yyyv+mVQeDHnur+ogfS1pRVKjDyS3SbOm/BTA/usRKcwL3MiaRxsku9OoL8V2OuxYD4W4LotnQ24N6SR0hFDUNGVvHlmYfVbpsh7WnxBZ9bXSTUeGKRi520OOaDxAPiL+qzu8+zsS7L+yGm0czWuDbcDYJDtCO7uV7iMUWNLi06DkWus8gLrnQ4KI58hd1pBHwtojGnHi+QGz36DuQ0muXRxy4nJbef8AVorMHisX00bHi2lh6VzmA05vF2YUDZI0HfXddyFwF9U0LPFvDyKZZinNIDy1zScokbp1uADm2ct3xGnIgWn8Weqe+h5Ei/a0Qi0uXZVcWufr8vTKnasDpKqKORoBpsjc1SWNQRqAACOHFYr4oYlsGyWwsaI88oaWNLqAbmkcBm1oktPmukwt6g7as+J1PuSuM/G/aVywxDk17z4udkHtF7q6+JeKuSOZAK82IMkU0nZGWjxfoqVoV1M7JggOcknswfmVxY4Vcba1/XirDCM6viUrFYUCJp1sUPM6lORtoAdyqXBSCUgoKCUaFIUgCOjRI0ABKARBKCALTdaDPjcO3tmYfJpzfgul7Tfbi13yvsX2O5FYL4fxZtoQ92d3oxy32Pw2a2nn7diU1HgaWlXDMXtrGujBZKCa4OGoP5LFY7FAm7W53mw+ZnW+YaO8uBWDZhc8zGfaka3+pwH4q2BInUSaRM3p0xeT/Tigi82QsB/5WoUotrW/aePQf+Se21N0mNnfyM0leAcQPYKZu/gemx2Gj7XNv+Z1fknUuTLk6tnoHYmA6OHDxGMOyQCy4CszsrncQdbJ91MMeR+WPNGSCcoqRh8IydPKvBYDYvxjkmnfEcLHTS4tPT9C4sDqaMsgIc6iNB2FXeJ+KGHip2Kw+JwxNtDpImvaXAAlueNxugRp2FdN4q8X6Gjc3M5vSvYGtIdQjdGXEcLLjoAdaHYFJh1cacfIg6cBxvsKzOE+IWDmLXNmhc8CgOlEZs6VllDeNq6hkjlkGS9BrTNHjtzt5dngVEkpEJuP9/2L2jF+4foDbbvLrxBux2cfJMS4yN3VaePHrnS+oD1qHF4U84chwyucBRvrE6/w0HWK4pl8DnEl9OANNDqojUk6XzI5fwoUUlQOcr79ev0DlkIF5tACesw8tfmbQXnr4o43pNpSD/TDI/AsaA7/AJZvVd8nwrWtJ6MMrUljsooau4VyB5LzJtjGdNiZJDxe97z/ADG/xRW2L59eZ1hLdLlevJEePir/AGjBckEXJjAT4uOY+yrNk4bPMxva4X4XqrM4oGaWS6+YA1fDRq4yY3BWzRbt7pux7A57+iZmJFNzOdyGhIACk7xfDybDNzsPTRjiWtIe0drma6d4taHcHFjomNHIBbySiSOaTWV2a09JBRX3PO1IUtJvxslsGKPRgNZI3OGjg02Q4DusX5rO0moy3KzJyQcJOLE0jpKpClJzIaMII0AAIwgjCCUbb4U4Avxj5OUUTtf90lNb7Zlu8fg+JCp/hlgujwL5SNZpDR/2M6o98y0YksJPM7lRq6eNRswu8kGl91FYTZ8eXHRHk2QPPhGC8/2rp28UOhXP58OGulf9iCY+bm9GPd6thfJGoXumVw7rJJ4nU+eq3nwnwPSbWDuUTSR4tZy/mIKw2Eb9fZaLdPFZQ5xc5mZ5eCw5XXq35q00zcK4laeDG8k9qMPUT2Y3Kj0RjdmQzCpoo5R/8kbH/wBwVDj/AIabOlbTsM1o4jo3yR0Tzyh2W/JYzDb14lo6mKkIHKRoeO6yb7+StcN8QMU352wSjtByO+oHsmpaLKvCzPjr8T8a+fAD8FsMx+fDTSsNEZZGsnYQ4UQWnKarvUHG/C/EsDjhv2YOykNdDJicI4ON9ctBc08tLA0Wgg+JLNOmw8rOVtLXt98v6Ks4N+sG7/Ny8uuxzaPfVgevJLywyj2hmOojLmLswWzsFtyCxNLiXAEZXM6LGtqnXbCc5N5ezQlTR8QMXDpM7DOIIGXERT4F542Q49TjXLmuh4baUUv+FLG/7r2uPpdp6UWKdqOw6j0K51Rfen4HPMZ8QTNgsXmh6JzMPmzNmZMw9K4wtAc0Ag3mOvJq4YDzXbfi6IsPgC2KOON2IlYHljGsLhGHO62UC6JHquJNHBEukjtirloudgjL0kn2GOI+8eq36qIXENrtIv1V1sXZr5IWxxtLnzyhoaOJDRdev0W8wHwQc4ZsXOG8CY4hZHcZHaegS8pUxzHBtcFHuNtGjVro0W1BZcTwGneaTGz/AIWYSHgZie0yG/QAD2UnH7oU393M8aaWGOo+izpxdto3YZouCjLs57v5iQ+SPXUMdfcCdPoVlqVrt3ZksMtTHMXdYP5OHC+6uFclW5U9ijtikYeok5TbaEI6Sg1KyroLlcEpCkAEABLARNCcZHZocToPE6BBZI7JusMuz4GgWejB8MxJ8OamNeRxpS8PguigjjaAcrGt9ABqe1NugA4+iRkrlZsY3UaMtt2Yk0B5rDbwMLMPM4/x9HGPN+Y/2LpO1HAcguab+4jqtZ2vzHyBA+pXTF+Y56jjGZeDSr0u/KxV+pVns3anRNDDDnAA1a8eoVMHoArRx5JYnuj2YuTHHItsja7N3yjhLsvSw5tHBzA5rgLFEcxqfVPz7bimAyywtdd20CMkdhGg0tYds5HAn1SukviGH+UfUUU5HXzTtpfYTloIPqT+tP7/APTZuLgAS7MziaINhvW09FabMw56MVG6Vtlo6zh1g1vV1HLjXefLncDg26zMvjkeRYsGiDd6geissLvBPH/h4h47ntDh5kG/ZdVrottyTXr6HDJoJbai15V+3Js5IInOPVc1tDUsLi12ucdXuoeXDskx4p8QuDGPboTlzuadKFdG6x38FkcLvlO0kubh5bNm9DdAXTu4eynS76Mewh2GMZIb1mgvaCOJy8KN8F29vhn4+fr+RX8LqIdLyf8AH9Fbv3vHLiQxsz3Oy8Mwa2r1PVA46DXuCy0bdQpm2sYJJOqQQOxuXjxsJGzoc8rG9rgPdZWoac3t6NzDFxgk+zsXwhwbAXyu1dE0RR9xcM8rvHVrfAHtXUROMuq4XuFvF0eJlZyMpI7xw/BdWbtO6rsWXLJUmmb2LApY4yRYYuWlFxU9sPdqq3HbUA0vv8O5VM23C45WeZS85jKgkiu35wjZMNnbxiff8r6a73ynyXPqWy3n2oGwmIG3PIsdjQbPhZpY+k5p72cmRq638CaSqR0jpdxQqwEYCNHSAAAr3c3ZvTY6Fh+UOzu+7H1j9APNUgC3nwtwoEk0zuDGhgvhbzZ9mj1VZOkdcat0dFxuLs0BQrgFDlk07SoEuOLnk3onxKKSTds1oqlRUbVfWq5rvp1nNPcV0XbknVK59tWHpC7uXTF+Y56h+4Y4lOQPF0TVgi+QJGhRTspxCbTxkCpcM5upGnaNR6jRN5u9PwylvykjwSzKD8zWnvHVPtp7IAjichKOJPNLMTD9oeh/JA4dvJ/q0/haACbOPBPB/MH0TH7OPtD0P4pTa4IAdkmJFOJPiSfqpuwBUhf9hrneYBA9yFW3qrrYDA6RkR/znta7uYDbvUClDdIvBW0gbM2FipCJYI3jWxJ8oPgTx91tcLtDaQGQti8Tf4LpkUUbo2AAAAAADSgOFUo2N2UOI8vyKz8snLmkbeLCsfFswTNlY57rkna0dkbBr5uCuNm7Ay8XPcTxJd+QCt4o6Ncv1+akNFUf13JZtyOlbTIbzbldHGZoi5wGsjXGyAf4geJF8bWRyrthe1wcHcCxzXeBC4zkWhgm5LkyNXjUJJrxGsqVlSw1LyLuKFHSUAjpKAQAQC6VuZh+jwAceMj3PHhowH/iubhdWjcIsNEyj1Y2Dt1yi/e1yyvihrTrmyOyTrKcyWhSr2SNJsKUTpxSZoplRt/EU0rHMk1f4fmtDvNLQWWw7tHn9cF3xLkWzv3TM4z5z4oYnDFjWOP8QseCKf5ip23RUcA/2D6NThnMqw5H0in7Dla17i8Nc3o32HNzC66g4adbLqraTYcU2scjGENAc0AFpIawlwF2BbiD91UlkUXTG8Wkllhug1fw8TN9IjzK4k3VcLyvjdRy/wATdQ5rTxFHrOAVbjdlyRAF7aBJA1B1ABo0dDRBrvUqcX0znk0uXGrlFjQRDim2HVTcBBmeFcXAyGtSnMDick8buxytcfGA3gqFwslUfJ1T2tNHeNgbWzRizauZNoitf/1co2Vip8Nh43tpwLA4h3HXUUfRSm7zzSg0AxooWdTfP2+lrP2SXCNyWohJJvs3r8e0Djr2pk7TB4eXcudz42XPUTdeb3OLh3869fRSg91U5xPbrx8laOnbE56yK8DR7e3gGQxxGy4U4jkOB17SsoGJ/IgGJuEFBUjOy5HkdsZDErInciVkVzkZzKlBqUGo6QSBoXS8diAR+qWB2TgOmnjj+04AnsbxcfIArYbRfVizpoB3eKXzvod0y4bBC6+KkiWgqqCfvT8mJ0Sw8uil3iltZ3DnqP8AE/QKw23NblVsf+7d5pnEJ5uigl4lWW3ZK6IUD+7HEdw81VyHUq03hkAewFoPUHMj0opoRK6LFZboObYo5XEWLB1BB5geikRbQAN2HdYOqSNrgT1zRINkW93t2BRTk5h7b8HD8EkxN5PHgQR9LCkgnwY0j5S3QADK90dEUc1GgTYvxrsRbSxL3ho65aO2j1joTbRr1Q0WddFBGEceFHwc0+12hIwtq2lp52CLUUi/tJVtt0FExX2x8PzVRBHa0WGbljQyqIm032aHhStcB8OMU9oc8CMHWnnrV90DTzRblua7Hh0lERgkA69bgD5aldq6Vr8ug4UlsmRrhGnptMpx3yMBPsaR9NpoaBpreg01UjBbsURm156CgFq/2UAkCkpoFC+P4cUjvkuLHJY4p9Gfxm67ejLmDK4We53M33rNGNdJ6QVR4c/xWAlYMxrhZrwvROaeTdpmbrIKLTSIoYjyJ/Ij6NMiAxkS+jToYlZEEmTASgEKVvu3sQ4mYNNhjetI4cm9gPaToPPsQ3StlopydIvtyNlZWmd4outsfh/G4fQeac204WeHirvaE2VoDQA1oDQ3kANB6LJ7RmNlISludmrGCgqI0cycfPYUIk2nGPtVLIqdoxkqtkGWM+a0r8L2qj2rslx1aSL9F3xTSfJxzY21wZcjir//AKXENaZpXRSgUeqS31rh6KnkwTmposPYnE0zPcWuy5fuqXj9xiIZQOAzhp9NVHxe7WKFF0BoADqgEEDwN2q0KVhtrTM+SR7e4ONenBSVI8mHyv8A3jHsbeoo3XdmTQdqQCct8L9NFoI99MSBTnMeOx7Gn6UqvaGN6V+YtYzuY3KPRBA7s+G3BW2Pkys0UXYzOab2rPZpVZZDWxsf0U9nS+feuybF2pnjBsLi+x8CZZmNAu3D0b1nH0C6mzBtfGejOVx1BGh8EpqErTNXRZJKDXgaOTaTWgl7hSr8RvG1x6pvwWfhwTif3pJrt/JTGQgcBSpDBu5ZXPqlF0SMRtNzhXC+PgoORSejQ6NNxioqkZuTK5u2R+jShGnwxHkVjmMdEnOiToYl9GgDDxR2a/Xiuibt4LoMK3Snydd2muujR5D6lZDYmzjJI1pvrf28z6LoxioD27uQS+eXgP6WFe8VeL1u1Q42PsWixLtFTTNs0lR9opzBQJUXnYV3LHVhVUUPXLeV6eBQU8SVhYy7iE9icCC0+CnYXDgKScLaixjbaMTNsS+SYdu5fJb/APY6HBRZ8Jqr72jk8SZgX7vDmFGfu32Wt47ZhJQGyyDfIq6yyRyeCL8Dnsm7T+Vpk7vy8gD7LqP/AKRpdJyHZQPcVb28jk9NFnNodn4lja6B5+6M30VVjM2Y5gQewgg+hXa48FX5jQpnHOsZXU70P1Vo5230UnpoxV2Yv4c7KIc+dwprBkYTzc7V5HbQ081qHw9clugJuhp4lKiir9fqk6GLr7O3ukLvM1HZAQGJQYnQxKyLoLjORDInsiPIgBkRo8ieDEsRoAYEacyJ0RpfRoAhbqYSgZXc6a3yGpHiaV1JPfgkvgygNaKDaAULEPo0s6Urdm3jgooZx7zdjh+KiPZpfL9WpZGYFMzMoKpdsg4x+nePoq+UU3MOLdfLmpm0RQDhyKZa30I08OxWOJM2fjQ6ldQm1jDcL7Hyk+i0uAxgICqxmDtFu1tonYbtSY5tEf7UFFl6GBDR7k60CtOCbnxWXUkKE/asdaki1KZV0WWXs4JD35ezz5KojxzuAGnadPZAtLjbjZ9vRdYYpSFcmohDhckqbaBdoBQ7e1MNiS2sTrWJyGNQMzJllkfIhrEvInWxpYjVzkNBiW1icDEvIgBrIgI08GpWRADAjSgxOhiWGIAaEac6NOBqcyqCCLjMV5Kta+yjxMhc5PRDzWWegDY3sTGLbWvqpPNCcWK7dFJR8lHiet+KeiiFZXeR7EcuDLT3cL/Ap10en69lJCRAx2GrRwsHnyUQRvgojrM+iu4BmFO1CcjwgGl23sPYoOyRDg2ka0BN9mqbxE7n6Vl7+fkE7Ph2MPUFE8gdPRJDF3w4lJ2+hTU53BUuxhmHNU5znDsJH4BPw4cN+UAeCcaxOBqdUIrpGZKcpdsJrU41iWxicaxWKBMan2tRMYnWtQAGtSw1KDUsMUAIDEoMTgalhiAGsiPo0+I0eVSAxkTgYnMiUGqKAbDEvKlhqc6NQyDLtrW+KWJEjEDq+Y+iRFxWWbpM6RIzpp/ypTeKC1D5AI14cwoZhN9XUfr1UgcSihGqCaDjb26JvEOAGqmSDRVWNUpWwbqNjJFmynGhBo0S2rTiklSMKcnJ2wwEsNRtTjVYqE0J5gSWp1gQAtrU61iS0KRGEAAMS8iUAnAEANZEsNSwEoBACAErKlgJdIAbDUoMSwEsBADQYncqOk5SCD//2Q=="/>
          <p:cNvSpPr>
            <a:spLocks noChangeAspect="1" noChangeArrowheads="1"/>
          </p:cNvSpPr>
          <p:nvPr/>
        </p:nvSpPr>
        <p:spPr bwMode="auto">
          <a:xfrm>
            <a:off x="63501" y="-1152525"/>
            <a:ext cx="1914525"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5" tIns="45718" rIns="91435" bIns="45718"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7969" y="1393032"/>
            <a:ext cx="19145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www.nats-usa.com/images/vehiclesurvey/underwa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7969" y="3536156"/>
            <a:ext cx="1905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p:cNvPicPr>
            <a:picLocks noChangeAspect="1" noChangeArrowheads="1"/>
          </p:cNvPicPr>
          <p:nvPr/>
        </p:nvPicPr>
        <p:blipFill>
          <a:blip r:embed="rId5" cstate="print"/>
          <a:srcRect/>
          <a:stretch>
            <a:fillRect/>
          </a:stretch>
        </p:blipFill>
        <p:spPr bwMode="auto">
          <a:xfrm>
            <a:off x="3661172" y="4125516"/>
            <a:ext cx="2438400" cy="1828800"/>
          </a:xfrm>
          <a:prstGeom prst="rect">
            <a:avLst/>
          </a:prstGeom>
          <a:noFill/>
          <a:ln w="9525">
            <a:noFill/>
            <a:miter lim="800000"/>
            <a:headEnd/>
            <a:tailEnd/>
          </a:ln>
        </p:spPr>
      </p:pic>
      <p:pic>
        <p:nvPicPr>
          <p:cNvPr id="5" name="Picture 4"/>
          <p:cNvPicPr>
            <a:picLocks noChangeAspect="1"/>
          </p:cNvPicPr>
          <p:nvPr/>
        </p:nvPicPr>
        <p:blipFill>
          <a:blip r:embed="rId6"/>
          <a:stretch>
            <a:fillRect/>
          </a:stretch>
        </p:blipFill>
        <p:spPr>
          <a:xfrm>
            <a:off x="4143375" y="1500188"/>
            <a:ext cx="1982391" cy="1996157"/>
          </a:xfrm>
          <a:prstGeom prst="rect">
            <a:avLst/>
          </a:prstGeom>
        </p:spPr>
      </p:pic>
    </p:spTree>
    <p:extLst>
      <p:ext uri="{BB962C8B-B14F-4D97-AF65-F5344CB8AC3E}">
        <p14:creationId xmlns:p14="http://schemas.microsoft.com/office/powerpoint/2010/main" val="1299223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fontScale="90000"/>
          </a:bodyPr>
          <a:lstStyle/>
          <a:p>
            <a:r>
              <a:rPr lang="en-US" dirty="0" smtClean="0"/>
              <a:t>Portable System Mission </a:t>
            </a:r>
            <a:r>
              <a:rPr lang="en-US" dirty="0"/>
              <a:t>Considerations</a:t>
            </a:r>
          </a:p>
        </p:txBody>
      </p:sp>
      <p:pic>
        <p:nvPicPr>
          <p:cNvPr id="6148" name="Picture 3" descr="Display_ AMS B200 and Field Be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2800" y="-6629400"/>
            <a:ext cx="5649912"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Display_ AMS B200 and Field Be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2800" y="-6629399"/>
            <a:ext cx="3656012"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5" descr="Display_ AMS B200 and Field Be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2800" y="-6629399"/>
            <a:ext cx="3656012"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p:cNvSpPr>
          <p:nvPr/>
        </p:nvSpPr>
        <p:spPr bwMode="auto">
          <a:xfrm>
            <a:off x="573088" y="1573214"/>
            <a:ext cx="7123112"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marL="292085" indent="-292085">
              <a:spcBef>
                <a:spcPct val="20000"/>
              </a:spcBef>
              <a:buFontTx/>
              <a:buChar char="•"/>
            </a:pPr>
            <a:r>
              <a:rPr lang="en-US" sz="2000" dirty="0">
                <a:latin typeface="+mj-lt"/>
              </a:rPr>
              <a:t>Overt versus low profile</a:t>
            </a:r>
          </a:p>
          <a:p>
            <a:pPr marL="292085" indent="-292085">
              <a:spcBef>
                <a:spcPct val="20000"/>
              </a:spcBef>
              <a:buFontTx/>
              <a:buChar char="•"/>
            </a:pPr>
            <a:r>
              <a:rPr lang="en-US" sz="2000" dirty="0">
                <a:latin typeface="+mj-lt"/>
              </a:rPr>
              <a:t>Handheld</a:t>
            </a:r>
          </a:p>
          <a:p>
            <a:pPr marL="292085" indent="-292085">
              <a:spcBef>
                <a:spcPct val="20000"/>
              </a:spcBef>
              <a:buFontTx/>
              <a:buChar char="•"/>
            </a:pPr>
            <a:r>
              <a:rPr lang="en-US" sz="2000" dirty="0">
                <a:latin typeface="+mj-lt"/>
              </a:rPr>
              <a:t>Man portable</a:t>
            </a:r>
          </a:p>
          <a:p>
            <a:pPr marL="292085" indent="-292085">
              <a:spcBef>
                <a:spcPct val="20000"/>
              </a:spcBef>
              <a:buFontTx/>
              <a:buChar char="•"/>
            </a:pPr>
            <a:r>
              <a:rPr lang="en-US" sz="2000" dirty="0">
                <a:latin typeface="+mj-lt"/>
              </a:rPr>
              <a:t>Vehicle based</a:t>
            </a:r>
          </a:p>
          <a:p>
            <a:pPr marL="639730" lvl="1" indent="-228588">
              <a:spcBef>
                <a:spcPct val="20000"/>
              </a:spcBef>
              <a:buFontTx/>
              <a:buChar char="–"/>
            </a:pPr>
            <a:r>
              <a:rPr lang="en-US" sz="2000" dirty="0">
                <a:latin typeface="+mj-lt"/>
              </a:rPr>
              <a:t>Ground</a:t>
            </a:r>
          </a:p>
          <a:p>
            <a:pPr marL="639730" lvl="1" indent="-228588">
              <a:spcBef>
                <a:spcPct val="20000"/>
              </a:spcBef>
              <a:buFontTx/>
              <a:buChar char="–"/>
            </a:pPr>
            <a:r>
              <a:rPr lang="en-US" sz="2000" dirty="0">
                <a:latin typeface="+mj-lt"/>
              </a:rPr>
              <a:t>Water</a:t>
            </a:r>
          </a:p>
          <a:p>
            <a:pPr marL="639730" lvl="1" indent="-228588">
              <a:spcBef>
                <a:spcPct val="20000"/>
              </a:spcBef>
              <a:buFontTx/>
              <a:buChar char="–"/>
            </a:pPr>
            <a:r>
              <a:rPr lang="en-US" sz="2000" dirty="0">
                <a:latin typeface="+mj-lt"/>
              </a:rPr>
              <a:t>Air</a:t>
            </a:r>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1906" y="1446609"/>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4484" y="4018360"/>
            <a:ext cx="2666610" cy="176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532" y="4343400"/>
            <a:ext cx="19812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8"/>
          <a:stretch>
            <a:fillRect/>
          </a:stretch>
        </p:blipFill>
        <p:spPr>
          <a:xfrm>
            <a:off x="5965032" y="1393031"/>
            <a:ext cx="2793869" cy="1866305"/>
          </a:xfrm>
          <a:prstGeom prst="rect">
            <a:avLst/>
          </a:prstGeom>
        </p:spPr>
      </p:pic>
      <p:pic>
        <p:nvPicPr>
          <p:cNvPr id="4" name="Picture 3"/>
          <p:cNvPicPr>
            <a:picLocks noChangeAspect="1"/>
          </p:cNvPicPr>
          <p:nvPr/>
        </p:nvPicPr>
        <p:blipFill>
          <a:blip r:embed="rId9"/>
          <a:stretch>
            <a:fillRect/>
          </a:stretch>
        </p:blipFill>
        <p:spPr>
          <a:xfrm>
            <a:off x="3714750" y="3429000"/>
            <a:ext cx="1928813" cy="2905275"/>
          </a:xfrm>
          <a:prstGeom prst="rect">
            <a:avLst/>
          </a:prstGeom>
        </p:spPr>
      </p:pic>
    </p:spTree>
    <p:extLst>
      <p:ext uri="{BB962C8B-B14F-4D97-AF65-F5344CB8AC3E}">
        <p14:creationId xmlns:p14="http://schemas.microsoft.com/office/powerpoint/2010/main" val="2482805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Systems</a:t>
            </a:r>
            <a:endParaRPr lang="en-US" dirty="0"/>
          </a:p>
        </p:txBody>
      </p:sp>
      <p:sp>
        <p:nvSpPr>
          <p:cNvPr id="3" name="Content Placeholder 2"/>
          <p:cNvSpPr>
            <a:spLocks noGrp="1"/>
          </p:cNvSpPr>
          <p:nvPr>
            <p:ph idx="1"/>
          </p:nvPr>
        </p:nvSpPr>
        <p:spPr>
          <a:xfrm>
            <a:off x="305584" y="1219200"/>
            <a:ext cx="5337978" cy="5181600"/>
          </a:xfrm>
        </p:spPr>
        <p:txBody>
          <a:bodyPr>
            <a:normAutofit/>
          </a:bodyPr>
          <a:lstStyle/>
          <a:p>
            <a:r>
              <a:rPr lang="en-US" sz="1700" b="1" dirty="0">
                <a:latin typeface="+mj-lt"/>
              </a:rPr>
              <a:t>Mobile radiation detection systems are mounted to, and operate within a moving or stationary vehicle for the detection, identification, and quantification of radioactive material</a:t>
            </a:r>
          </a:p>
          <a:p>
            <a:r>
              <a:rPr lang="en-US" sz="1700" b="1" dirty="0">
                <a:latin typeface="+mj-lt"/>
              </a:rPr>
              <a:t>These systems can be used in multiple platforms</a:t>
            </a:r>
          </a:p>
          <a:p>
            <a:pPr lvl="1"/>
            <a:r>
              <a:rPr lang="en-US" sz="1700" b="1" dirty="0">
                <a:latin typeface="+mj-lt"/>
              </a:rPr>
              <a:t>Land Vehicles (car, van)</a:t>
            </a:r>
          </a:p>
          <a:p>
            <a:pPr lvl="1"/>
            <a:r>
              <a:rPr lang="en-US" sz="1700" b="1" dirty="0">
                <a:latin typeface="+mj-lt"/>
              </a:rPr>
              <a:t>Aircrafts</a:t>
            </a:r>
          </a:p>
          <a:p>
            <a:pPr lvl="1"/>
            <a:r>
              <a:rPr lang="en-US" sz="1700" b="1" dirty="0">
                <a:latin typeface="+mj-lt"/>
              </a:rPr>
              <a:t>Boats</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3562" y="1714500"/>
            <a:ext cx="2946797" cy="2085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2454" y="4607719"/>
            <a:ext cx="2799221" cy="1772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7141" y="4071938"/>
            <a:ext cx="2896229" cy="182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240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Systems</a:t>
            </a:r>
            <a:endParaRPr lang="en-US" dirty="0"/>
          </a:p>
        </p:txBody>
      </p:sp>
      <p:sp>
        <p:nvSpPr>
          <p:cNvPr id="3" name="Content Placeholder 2"/>
          <p:cNvSpPr>
            <a:spLocks noGrp="1"/>
          </p:cNvSpPr>
          <p:nvPr>
            <p:ph idx="1"/>
          </p:nvPr>
        </p:nvSpPr>
        <p:spPr>
          <a:xfrm>
            <a:off x="305584" y="1219200"/>
            <a:ext cx="3047216" cy="5181600"/>
          </a:xfrm>
        </p:spPr>
        <p:txBody>
          <a:bodyPr>
            <a:normAutofit fontScale="77500" lnSpcReduction="20000"/>
          </a:bodyPr>
          <a:lstStyle/>
          <a:p>
            <a:r>
              <a:rPr lang="en-US" sz="2700" b="1" dirty="0">
                <a:latin typeface="+mj-lt"/>
              </a:rPr>
              <a:t>Very Similar to RPMs</a:t>
            </a:r>
          </a:p>
          <a:p>
            <a:r>
              <a:rPr lang="en-US" sz="2700" b="1" dirty="0">
                <a:latin typeface="+mj-lt"/>
              </a:rPr>
              <a:t>Characteristics</a:t>
            </a:r>
          </a:p>
          <a:p>
            <a:pPr lvl="1"/>
            <a:r>
              <a:rPr lang="en-US" sz="2700" b="1" dirty="0">
                <a:latin typeface="+mj-lt"/>
              </a:rPr>
              <a:t>Large scintillation detectors</a:t>
            </a:r>
          </a:p>
          <a:p>
            <a:pPr lvl="2"/>
            <a:r>
              <a:rPr lang="en-US" sz="2700" b="1" dirty="0">
                <a:latin typeface="+mj-lt"/>
              </a:rPr>
              <a:t>Most are NAI up to 4”x4”x16” </a:t>
            </a:r>
          </a:p>
          <a:p>
            <a:pPr lvl="1"/>
            <a:r>
              <a:rPr lang="en-US" sz="2700" b="1" dirty="0">
                <a:latin typeface="+mj-lt"/>
              </a:rPr>
              <a:t>Neutron detection</a:t>
            </a:r>
          </a:p>
          <a:p>
            <a:pPr lvl="2"/>
            <a:r>
              <a:rPr lang="en-US" sz="2700" b="1" dirty="0">
                <a:latin typeface="+mj-lt"/>
              </a:rPr>
              <a:t>Many have He-3 tubes some companies are experimenting with Li-glass</a:t>
            </a:r>
          </a:p>
          <a:p>
            <a:pPr lvl="1"/>
            <a:r>
              <a:rPr lang="en-US" sz="2700" b="1" dirty="0">
                <a:latin typeface="+mj-lt"/>
              </a:rPr>
              <a:t>Alarm algorithm are based on count rate.</a:t>
            </a:r>
          </a:p>
          <a:p>
            <a:pPr lvl="1"/>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0438" y="1607344"/>
            <a:ext cx="27146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4750" y="5867400"/>
            <a:ext cx="22860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2734" y="3643312"/>
            <a:ext cx="3517643" cy="203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7234" y="1500188"/>
            <a:ext cx="2286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09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Radiation Pagers</a:t>
            </a:r>
            <a:endParaRPr lang="en-US" dirty="0"/>
          </a:p>
        </p:txBody>
      </p:sp>
      <p:sp>
        <p:nvSpPr>
          <p:cNvPr id="3" name="Content Placeholder 2"/>
          <p:cNvSpPr>
            <a:spLocks noGrp="1"/>
          </p:cNvSpPr>
          <p:nvPr>
            <p:ph idx="1"/>
          </p:nvPr>
        </p:nvSpPr>
        <p:spPr>
          <a:xfrm>
            <a:off x="305584" y="1219200"/>
            <a:ext cx="3809216" cy="5181600"/>
          </a:xfrm>
        </p:spPr>
        <p:txBody>
          <a:bodyPr>
            <a:normAutofit/>
          </a:bodyPr>
          <a:lstStyle/>
          <a:p>
            <a:r>
              <a:rPr lang="en-US" sz="1700" dirty="0">
                <a:latin typeface="+mj-lt"/>
              </a:rPr>
              <a:t>Radiation pagers are extremely small detection devices that can be worn on a belt</a:t>
            </a:r>
          </a:p>
          <a:p>
            <a:r>
              <a:rPr lang="en-US" sz="1700" dirty="0">
                <a:latin typeface="+mj-lt"/>
              </a:rPr>
              <a:t>Worn extensively by law enforcement</a:t>
            </a:r>
          </a:p>
          <a:p>
            <a:pPr lvl="1"/>
            <a:r>
              <a:rPr lang="en-US" sz="1700" dirty="0">
                <a:latin typeface="+mj-lt"/>
              </a:rPr>
              <a:t>Police, FBI, Customs</a:t>
            </a:r>
          </a:p>
          <a:p>
            <a:pPr lvl="1"/>
            <a:r>
              <a:rPr lang="en-US" sz="1700" dirty="0">
                <a:latin typeface="+mj-lt"/>
              </a:rPr>
              <a:t>Fire</a:t>
            </a:r>
          </a:p>
          <a:p>
            <a:r>
              <a:rPr lang="en-US" sz="1700" dirty="0">
                <a:latin typeface="+mj-lt"/>
              </a:rPr>
              <a:t>Audible and/or vibration alarms </a:t>
            </a:r>
            <a:r>
              <a:rPr lang="en-US" sz="1700" dirty="0" smtClean="0">
                <a:latin typeface="+mj-lt"/>
              </a:rPr>
              <a:t>alert the  </a:t>
            </a:r>
            <a:r>
              <a:rPr lang="en-US" sz="1700" dirty="0">
                <a:latin typeface="+mj-lt"/>
              </a:rPr>
              <a:t>wearer of radiation near by</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4391" y="1285875"/>
            <a:ext cx="2143125" cy="1491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4806" y="2571750"/>
            <a:ext cx="22288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3656" y="2946797"/>
            <a:ext cx="2286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1266" y="1285875"/>
            <a:ext cx="2119312" cy="150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7"/>
          <a:stretch>
            <a:fillRect/>
          </a:stretch>
        </p:blipFill>
        <p:spPr>
          <a:xfrm>
            <a:off x="6286500" y="4554141"/>
            <a:ext cx="2143125" cy="1571625"/>
          </a:xfrm>
          <a:prstGeom prst="rect">
            <a:avLst/>
          </a:prstGeom>
        </p:spPr>
      </p:pic>
      <p:pic>
        <p:nvPicPr>
          <p:cNvPr id="6" name="Picture 5"/>
          <p:cNvPicPr>
            <a:picLocks noChangeAspect="1"/>
          </p:cNvPicPr>
          <p:nvPr/>
        </p:nvPicPr>
        <p:blipFill>
          <a:blip r:embed="rId8"/>
          <a:stretch>
            <a:fillRect/>
          </a:stretch>
        </p:blipFill>
        <p:spPr>
          <a:xfrm>
            <a:off x="1839516" y="5464969"/>
            <a:ext cx="1660923" cy="1244088"/>
          </a:xfrm>
          <a:prstGeom prst="rect">
            <a:avLst/>
          </a:prstGeom>
        </p:spPr>
      </p:pic>
      <p:pic>
        <p:nvPicPr>
          <p:cNvPr id="1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18422" y="4607719"/>
            <a:ext cx="118872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7043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Alarms and Readouts</a:t>
            </a:r>
            <a:endParaRPr lang="en-US" dirty="0"/>
          </a:p>
        </p:txBody>
      </p:sp>
      <p:sp>
        <p:nvSpPr>
          <p:cNvPr id="3" name="Content Placeholder 2"/>
          <p:cNvSpPr>
            <a:spLocks noGrp="1"/>
          </p:cNvSpPr>
          <p:nvPr>
            <p:ph idx="1"/>
          </p:nvPr>
        </p:nvSpPr>
        <p:spPr>
          <a:xfrm>
            <a:off x="305584" y="1219200"/>
            <a:ext cx="4571216" cy="5181600"/>
          </a:xfrm>
        </p:spPr>
        <p:txBody>
          <a:bodyPr>
            <a:normAutofit/>
          </a:bodyPr>
          <a:lstStyle/>
          <a:p>
            <a:r>
              <a:rPr lang="en-US" sz="2400" dirty="0"/>
              <a:t>Readouts</a:t>
            </a:r>
          </a:p>
          <a:p>
            <a:pPr lvl="1"/>
            <a:r>
              <a:rPr lang="en-US" sz="2400" dirty="0"/>
              <a:t>Very simple, mostly without any units</a:t>
            </a:r>
          </a:p>
          <a:p>
            <a:pPr lvl="1"/>
            <a:r>
              <a:rPr lang="en-US" sz="2400" dirty="0"/>
              <a:t>Dose units (</a:t>
            </a:r>
            <a:r>
              <a:rPr lang="en-US" sz="2400" dirty="0" err="1"/>
              <a:t>mSv</a:t>
            </a:r>
            <a:r>
              <a:rPr lang="en-US" sz="2400" dirty="0"/>
              <a:t>/</a:t>
            </a:r>
            <a:r>
              <a:rPr lang="en-US" sz="2400" dirty="0" err="1"/>
              <a:t>hr</a:t>
            </a:r>
            <a:r>
              <a:rPr lang="en-US" sz="2400" dirty="0"/>
              <a:t>, </a:t>
            </a:r>
            <a:r>
              <a:rPr lang="en-US" sz="2400" dirty="0" err="1"/>
              <a:t>mrem</a:t>
            </a:r>
            <a:r>
              <a:rPr lang="en-US" sz="2400" dirty="0"/>
              <a:t>/hr. . . )</a:t>
            </a:r>
          </a:p>
          <a:p>
            <a:pPr lvl="1"/>
            <a:r>
              <a:rPr lang="en-US" sz="2400" dirty="0"/>
              <a:t>Counts/sec</a:t>
            </a:r>
          </a:p>
          <a:p>
            <a:r>
              <a:rPr lang="en-US" sz="2400" dirty="0"/>
              <a:t>Alarms</a:t>
            </a:r>
          </a:p>
          <a:p>
            <a:pPr lvl="1"/>
            <a:r>
              <a:rPr lang="en-US" sz="2400" dirty="0"/>
              <a:t>Preset and user defined </a:t>
            </a:r>
          </a:p>
          <a:p>
            <a:pPr lvl="1"/>
            <a:r>
              <a:rPr lang="en-US" sz="2400" dirty="0"/>
              <a:t>Avoids false positive, but also know when you are in an area of concern</a:t>
            </a:r>
          </a:p>
          <a:p>
            <a:pPr lvl="1"/>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3810000"/>
            <a:ext cx="118872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2670175"/>
            <a:ext cx="2286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7696" y="1219200"/>
            <a:ext cx="156410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256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a:t>
            </a:r>
            <a:r>
              <a:rPr lang="en-US" dirty="0" smtClean="0"/>
              <a:t> </a:t>
            </a:r>
            <a:r>
              <a:rPr lang="en-US" dirty="0" err="1" smtClean="0"/>
              <a:t>vs</a:t>
            </a:r>
            <a:r>
              <a:rPr lang="en-US" dirty="0" smtClean="0"/>
              <a:t> scintillator</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2</a:t>
            </a:fld>
            <a:endParaRPr lang="en-US"/>
          </a:p>
        </p:txBody>
      </p:sp>
      <p:sp>
        <p:nvSpPr>
          <p:cNvPr id="5" name="Rectangle 3"/>
          <p:cNvSpPr txBox="1">
            <a:spLocks noChangeArrowheads="1"/>
          </p:cNvSpPr>
          <p:nvPr/>
        </p:nvSpPr>
        <p:spPr>
          <a:xfrm>
            <a:off x="609600" y="1600200"/>
            <a:ext cx="7935686" cy="4267200"/>
          </a:xfrm>
          <a:prstGeom prst="rect">
            <a:avLst/>
          </a:prstGeom>
        </p:spPr>
        <p:txBody>
          <a:bodyPr>
            <a:normAutofit/>
          </a:bodyPr>
          <a:lstStyle>
            <a:lvl1pPr marL="625056"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1pPr>
            <a:lvl2pPr marL="937584"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2pPr>
            <a:lvl3pPr marL="1250112"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3pPr>
            <a:lvl4pPr marL="1562640"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4pPr>
            <a:lvl5pPr marL="1875168"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5pPr>
            <a:lvl6pPr marL="2196625"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6pPr>
            <a:lvl7pPr marL="2518082"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7pPr>
            <a:lvl8pPr marL="2839540"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8pPr>
            <a:lvl9pPr marL="3160997"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9pPr>
          </a:lstStyle>
          <a:p>
            <a:pPr marL="0" indent="0">
              <a:buNone/>
            </a:pPr>
            <a:r>
              <a:rPr lang="en-US" sz="1800" b="1" dirty="0" smtClean="0"/>
              <a:t>“It has been shown that there exists some source intensity, </a:t>
            </a:r>
            <a:r>
              <a:rPr lang="en-US" sz="1800" b="1" dirty="0" err="1" smtClean="0"/>
              <a:t>l</a:t>
            </a:r>
            <a:r>
              <a:rPr lang="en-US" sz="1800" b="1" baseline="-25000" dirty="0" err="1" smtClean="0"/>
              <a:t>critical</a:t>
            </a:r>
            <a:r>
              <a:rPr lang="en-US" sz="1800" b="1" dirty="0" smtClean="0"/>
              <a:t>, for which two compared detection systems [42 cm</a:t>
            </a:r>
            <a:r>
              <a:rPr lang="en-US" sz="1800" b="1" baseline="30000" dirty="0" smtClean="0"/>
              <a:t>3</a:t>
            </a:r>
            <a:r>
              <a:rPr lang="en-US" sz="1800" b="1" dirty="0" smtClean="0"/>
              <a:t> </a:t>
            </a:r>
            <a:r>
              <a:rPr lang="en-US" sz="1800" b="1" dirty="0" err="1" smtClean="0"/>
              <a:t>Ge</a:t>
            </a:r>
            <a:r>
              <a:rPr lang="en-US" sz="1800" b="1" dirty="0" smtClean="0"/>
              <a:t>(Li) vs. 7.6 cm x 7.6 cm </a:t>
            </a:r>
            <a:r>
              <a:rPr lang="en-US" sz="1800" b="1" dirty="0" err="1" smtClean="0"/>
              <a:t>NaI</a:t>
            </a:r>
            <a:r>
              <a:rPr lang="en-US" sz="1800" b="1" dirty="0" smtClean="0"/>
              <a:t>] yield identical precision for identical count time….</a:t>
            </a:r>
            <a:r>
              <a:rPr lang="en-US" sz="1800" b="1" dirty="0" smtClean="0">
                <a:solidFill>
                  <a:srgbClr val="800000"/>
                </a:solidFill>
              </a:rPr>
              <a:t>Below</a:t>
            </a:r>
            <a:r>
              <a:rPr lang="en-US" sz="1800" b="1" dirty="0" smtClean="0"/>
              <a:t> this intensity, the </a:t>
            </a:r>
            <a:r>
              <a:rPr lang="en-US" sz="1800" b="1" dirty="0" err="1" smtClean="0"/>
              <a:t>Ge</a:t>
            </a:r>
            <a:r>
              <a:rPr lang="en-US" sz="1800" b="1" dirty="0" smtClean="0"/>
              <a:t>(Li) system always yields superior precision whereas  above </a:t>
            </a:r>
            <a:r>
              <a:rPr lang="en-US" sz="1800" b="1" dirty="0" err="1" smtClean="0"/>
              <a:t>l</a:t>
            </a:r>
            <a:r>
              <a:rPr lang="en-US" sz="1800" b="1" baseline="-25000" dirty="0" err="1" smtClean="0"/>
              <a:t>critical</a:t>
            </a:r>
            <a:r>
              <a:rPr lang="en-US" sz="1800" b="1" dirty="0" smtClean="0"/>
              <a:t> the </a:t>
            </a:r>
            <a:r>
              <a:rPr lang="en-US" sz="1800" b="1" dirty="0" err="1" smtClean="0"/>
              <a:t>Nal</a:t>
            </a:r>
            <a:r>
              <a:rPr lang="en-US" sz="1800" b="1" dirty="0" smtClean="0"/>
              <a:t>(TI) system is ascendant. This result is contrary to that expected using arguments based on counting efficiency considerations alone”</a:t>
            </a:r>
          </a:p>
          <a:p>
            <a:pPr marL="0" indent="0">
              <a:buNone/>
            </a:pPr>
            <a:endParaRPr lang="en-US" sz="1800" b="1" dirty="0" smtClean="0"/>
          </a:p>
          <a:p>
            <a:pPr marL="0" indent="0">
              <a:buNone/>
            </a:pPr>
            <a:r>
              <a:rPr lang="en-US" sz="1800" b="1" dirty="0" smtClean="0"/>
              <a:t>R. Robertson, N. M. </a:t>
            </a:r>
            <a:r>
              <a:rPr lang="en-US" sz="1800" b="1" dirty="0" err="1" smtClean="0"/>
              <a:t>Spyrou</a:t>
            </a:r>
            <a:r>
              <a:rPr lang="en-US" sz="1800" b="1" dirty="0" smtClean="0"/>
              <a:t>, and T. J. Kennett, Low-level Gamma-Ray Spectrometry: </a:t>
            </a:r>
            <a:r>
              <a:rPr lang="en-US" sz="1800" b="1" dirty="0" err="1" smtClean="0"/>
              <a:t>NaI</a:t>
            </a:r>
            <a:r>
              <a:rPr lang="en-US" sz="1800" b="1" dirty="0" smtClean="0"/>
              <a:t>(</a:t>
            </a:r>
            <a:r>
              <a:rPr lang="en-US" sz="1800" b="1" dirty="0" err="1" smtClean="0"/>
              <a:t>Tl</a:t>
            </a:r>
            <a:r>
              <a:rPr lang="en-US" sz="1800" b="1" dirty="0" smtClean="0"/>
              <a:t>) vs. </a:t>
            </a:r>
            <a:r>
              <a:rPr lang="en-US" sz="1800" b="1" dirty="0" err="1" smtClean="0"/>
              <a:t>Ge</a:t>
            </a:r>
            <a:r>
              <a:rPr lang="en-US" sz="1800" b="1" dirty="0" smtClean="0"/>
              <a:t>(Li), </a:t>
            </a:r>
            <a:r>
              <a:rPr lang="en-US" sz="1800" b="1" i="1" dirty="0" smtClean="0"/>
              <a:t>Anal. Chem.</a:t>
            </a:r>
            <a:r>
              <a:rPr lang="en-US" sz="1800" b="1" dirty="0" smtClean="0"/>
              <a:t> 47 (1975), 65-70.</a:t>
            </a:r>
            <a:endParaRPr lang="en-US" sz="1800" b="1" dirty="0"/>
          </a:p>
        </p:txBody>
      </p:sp>
    </p:spTree>
    <p:extLst>
      <p:ext uri="{BB962C8B-B14F-4D97-AF65-F5344CB8AC3E}">
        <p14:creationId xmlns:p14="http://schemas.microsoft.com/office/powerpoint/2010/main" val="248499570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1" y="4572001"/>
            <a:ext cx="18764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What are RIIDs?</a:t>
            </a:r>
            <a:endParaRPr lang="en-US" dirty="0"/>
          </a:p>
        </p:txBody>
      </p:sp>
      <p:sp>
        <p:nvSpPr>
          <p:cNvPr id="3" name="Content Placeholder 2"/>
          <p:cNvSpPr>
            <a:spLocks noGrp="1"/>
          </p:cNvSpPr>
          <p:nvPr>
            <p:ph idx="1"/>
          </p:nvPr>
        </p:nvSpPr>
        <p:spPr>
          <a:xfrm>
            <a:off x="305584" y="1219200"/>
            <a:ext cx="4418816" cy="5181600"/>
          </a:xfrm>
        </p:spPr>
        <p:txBody>
          <a:bodyPr>
            <a:normAutofit/>
          </a:bodyPr>
          <a:lstStyle/>
          <a:p>
            <a:r>
              <a:rPr lang="en-US" sz="1800" dirty="0">
                <a:latin typeface="+mj-lt"/>
              </a:rPr>
              <a:t>Small, portable, (handheld) radiation detectors</a:t>
            </a:r>
          </a:p>
          <a:p>
            <a:pPr lvl="1"/>
            <a:r>
              <a:rPr lang="en-US" sz="1800" dirty="0">
                <a:latin typeface="+mj-lt"/>
              </a:rPr>
              <a:t>Has visual and audible indicators to alert a user </a:t>
            </a:r>
          </a:p>
          <a:p>
            <a:r>
              <a:rPr lang="en-US" sz="1800" dirty="0">
                <a:latin typeface="+mj-lt"/>
              </a:rPr>
              <a:t>All have the ability to identify gamma emitting radionuclides and report that identity to the user</a:t>
            </a:r>
          </a:p>
          <a:p>
            <a:r>
              <a:rPr lang="en-US" sz="1800" dirty="0">
                <a:latin typeface="+mj-lt"/>
              </a:rPr>
              <a:t>Spectra can be recorded and downloaded to a computer for further analysis</a:t>
            </a: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4038600"/>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1601" y="2786063"/>
            <a:ext cx="9239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9400" y="1491674"/>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7"/>
          <a:stretch>
            <a:fillRect/>
          </a:stretch>
        </p:blipFill>
        <p:spPr>
          <a:xfrm>
            <a:off x="2321719" y="4982766"/>
            <a:ext cx="2196703" cy="1655155"/>
          </a:xfrm>
          <a:prstGeom prst="rect">
            <a:avLst/>
          </a:prstGeom>
        </p:spPr>
      </p:pic>
    </p:spTree>
    <p:extLst>
      <p:ext uri="{BB962C8B-B14F-4D97-AF65-F5344CB8AC3E}">
        <p14:creationId xmlns:p14="http://schemas.microsoft.com/office/powerpoint/2010/main" val="362596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Hand-Held Detectors</a:t>
            </a:r>
            <a:endParaRPr lang="en-US" dirty="0"/>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1283386"/>
            <a:ext cx="1759694" cy="264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3138" y="1146062"/>
            <a:ext cx="1039761" cy="1933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5"/>
          <a:stretch>
            <a:fillRect/>
          </a:stretch>
        </p:blipFill>
        <p:spPr>
          <a:xfrm>
            <a:off x="3810000" y="4210908"/>
            <a:ext cx="5137554" cy="2310907"/>
          </a:xfrm>
          <a:prstGeom prst="rect">
            <a:avLst/>
          </a:prstGeom>
        </p:spPr>
      </p:pic>
      <p:pic>
        <p:nvPicPr>
          <p:cNvPr id="14" name="Picture 13"/>
          <p:cNvPicPr>
            <a:picLocks noChangeAspect="1"/>
          </p:cNvPicPr>
          <p:nvPr/>
        </p:nvPicPr>
        <p:blipFill>
          <a:blip r:embed="rId6"/>
          <a:stretch>
            <a:fillRect/>
          </a:stretch>
        </p:blipFill>
        <p:spPr>
          <a:xfrm>
            <a:off x="0" y="1178719"/>
            <a:ext cx="2133600" cy="1603513"/>
          </a:xfrm>
          <a:prstGeom prst="rect">
            <a:avLst/>
          </a:prstGeom>
        </p:spPr>
      </p:pic>
      <p:pic>
        <p:nvPicPr>
          <p:cNvPr id="15" name="Picture 14"/>
          <p:cNvPicPr>
            <a:picLocks noChangeAspect="1"/>
          </p:cNvPicPr>
          <p:nvPr/>
        </p:nvPicPr>
        <p:blipFill>
          <a:blip r:embed="rId7"/>
          <a:stretch>
            <a:fillRect/>
          </a:stretch>
        </p:blipFill>
        <p:spPr>
          <a:xfrm>
            <a:off x="-61145" y="2980447"/>
            <a:ext cx="2824163" cy="1968669"/>
          </a:xfrm>
          <a:prstGeom prst="rect">
            <a:avLst/>
          </a:prstGeom>
        </p:spPr>
      </p:pic>
      <p:pic>
        <p:nvPicPr>
          <p:cNvPr id="16" name="Picture 4" descr="inSpector_noredbo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429000" y="1178719"/>
            <a:ext cx="1812806" cy="27860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7" name="Picture 16"/>
          <p:cNvPicPr>
            <a:picLocks noChangeAspect="1"/>
          </p:cNvPicPr>
          <p:nvPr/>
        </p:nvPicPr>
        <p:blipFill>
          <a:blip r:embed="rId9"/>
          <a:stretch>
            <a:fillRect/>
          </a:stretch>
        </p:blipFill>
        <p:spPr>
          <a:xfrm>
            <a:off x="206829" y="5014950"/>
            <a:ext cx="2303859" cy="1735894"/>
          </a:xfrm>
          <a:prstGeom prst="rect">
            <a:avLst/>
          </a:prstGeom>
        </p:spPr>
      </p:pic>
    </p:spTree>
    <p:extLst>
      <p:ext uri="{BB962C8B-B14F-4D97-AF65-F5344CB8AC3E}">
        <p14:creationId xmlns:p14="http://schemas.microsoft.com/office/powerpoint/2010/main" val="30784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Features of a RIIDs</a:t>
            </a:r>
            <a:endParaRPr lang="en-US" dirty="0"/>
          </a:p>
        </p:txBody>
      </p:sp>
      <p:sp>
        <p:nvSpPr>
          <p:cNvPr id="3" name="Content Placeholder 2"/>
          <p:cNvSpPr>
            <a:spLocks noGrp="1"/>
          </p:cNvSpPr>
          <p:nvPr>
            <p:ph idx="1"/>
          </p:nvPr>
        </p:nvSpPr>
        <p:spPr/>
        <p:txBody>
          <a:bodyPr>
            <a:normAutofit/>
          </a:bodyPr>
          <a:lstStyle/>
          <a:p>
            <a:r>
              <a:rPr lang="en-US" sz="2400" dirty="0"/>
              <a:t>Battery powered (usually battery life can vary by RIID)</a:t>
            </a:r>
          </a:p>
          <a:p>
            <a:r>
              <a:rPr lang="en-US" sz="2400" dirty="0"/>
              <a:t>Built in spectral analysis software for real time ID</a:t>
            </a:r>
          </a:p>
          <a:p>
            <a:r>
              <a:rPr lang="en-US" sz="2400" dirty="0"/>
              <a:t>Isotopes are separated into 4 groups</a:t>
            </a:r>
          </a:p>
          <a:p>
            <a:pPr lvl="1"/>
            <a:r>
              <a:rPr lang="en-US" sz="2400" dirty="0"/>
              <a:t>Industrial </a:t>
            </a:r>
          </a:p>
          <a:p>
            <a:pPr lvl="1"/>
            <a:r>
              <a:rPr lang="en-US" sz="2400" dirty="0"/>
              <a:t>Medical</a:t>
            </a:r>
          </a:p>
          <a:p>
            <a:pPr lvl="1"/>
            <a:r>
              <a:rPr lang="en-US" sz="2400" dirty="0"/>
              <a:t>Special Nuclear Material (SNM)</a:t>
            </a:r>
          </a:p>
          <a:p>
            <a:pPr lvl="1"/>
            <a:r>
              <a:rPr lang="en-US" sz="2400" dirty="0"/>
              <a:t>NORM</a:t>
            </a:r>
          </a:p>
          <a:p>
            <a:r>
              <a:rPr lang="en-US" sz="2400" dirty="0"/>
              <a:t>Some have neutron detectors - aid in the ability to detect SNM</a:t>
            </a:r>
          </a:p>
          <a:p>
            <a:r>
              <a:rPr lang="en-US" sz="2400" dirty="0"/>
              <a:t>GM tubes or scintillation detectors that are used to indicate if the user is approaching a high radiation field</a:t>
            </a:r>
          </a:p>
          <a:p>
            <a:endParaRPr lang="en-US" dirty="0"/>
          </a:p>
        </p:txBody>
      </p:sp>
    </p:spTree>
    <p:extLst>
      <p:ext uri="{BB962C8B-B14F-4D97-AF65-F5344CB8AC3E}">
        <p14:creationId xmlns:p14="http://schemas.microsoft.com/office/powerpoint/2010/main" val="3302669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 when Choosing a RIID</a:t>
            </a:r>
            <a:endParaRPr lang="en-US" dirty="0"/>
          </a:p>
        </p:txBody>
      </p:sp>
      <p:sp>
        <p:nvSpPr>
          <p:cNvPr id="3" name="Content Placeholder 2"/>
          <p:cNvSpPr>
            <a:spLocks noGrp="1"/>
          </p:cNvSpPr>
          <p:nvPr>
            <p:ph idx="1"/>
          </p:nvPr>
        </p:nvSpPr>
        <p:spPr/>
        <p:txBody>
          <a:bodyPr/>
          <a:lstStyle/>
          <a:p>
            <a:r>
              <a:rPr lang="en-US" dirty="0">
                <a:latin typeface="+mj-lt"/>
              </a:rPr>
              <a:t>Size</a:t>
            </a:r>
          </a:p>
          <a:p>
            <a:r>
              <a:rPr lang="en-US" dirty="0">
                <a:latin typeface="+mj-lt"/>
              </a:rPr>
              <a:t>Weight</a:t>
            </a:r>
          </a:p>
          <a:p>
            <a:r>
              <a:rPr lang="en-US" dirty="0">
                <a:latin typeface="+mj-lt"/>
              </a:rPr>
              <a:t>Battery life</a:t>
            </a:r>
          </a:p>
          <a:p>
            <a:r>
              <a:rPr lang="en-US" dirty="0">
                <a:latin typeface="+mj-lt"/>
              </a:rPr>
              <a:t>Ease of use in the field</a:t>
            </a:r>
          </a:p>
          <a:p>
            <a:r>
              <a:rPr lang="en-US" dirty="0">
                <a:latin typeface="+mj-lt"/>
              </a:rPr>
              <a:t>Ease of electronically uploading spectra for further analysis</a:t>
            </a:r>
          </a:p>
          <a:p>
            <a:r>
              <a:rPr lang="en-US" dirty="0">
                <a:latin typeface="+mj-lt"/>
              </a:rPr>
              <a:t>Ease of shipping</a:t>
            </a:r>
          </a:p>
          <a:p>
            <a:r>
              <a:rPr lang="en-US" dirty="0">
                <a:latin typeface="+mj-lt"/>
              </a:rPr>
              <a:t>Cost – a function of all of the above</a:t>
            </a:r>
          </a:p>
        </p:txBody>
      </p:sp>
    </p:spTree>
    <p:extLst>
      <p:ext uri="{BB962C8B-B14F-4D97-AF65-F5344CB8AC3E}">
        <p14:creationId xmlns:p14="http://schemas.microsoft.com/office/powerpoint/2010/main" val="383583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r>
              <a:rPr lang="en-US" dirty="0"/>
              <a:t>Performance Considerations When </a:t>
            </a:r>
            <a:r>
              <a:rPr lang="en-US" dirty="0" smtClean="0"/>
              <a:t>Choosing RIIDs</a:t>
            </a:r>
            <a:endParaRPr lang="en-US" dirty="0"/>
          </a:p>
        </p:txBody>
      </p:sp>
      <p:sp>
        <p:nvSpPr>
          <p:cNvPr id="5123" name="Rectangle 3"/>
          <p:cNvSpPr>
            <a:spLocks noGrp="1" noChangeArrowheads="1"/>
          </p:cNvSpPr>
          <p:nvPr>
            <p:ph idx="1"/>
          </p:nvPr>
        </p:nvSpPr>
        <p:spPr>
          <a:xfrm>
            <a:off x="305584" y="1219200"/>
            <a:ext cx="4571216" cy="5181600"/>
          </a:xfrm>
        </p:spPr>
        <p:txBody>
          <a:bodyPr>
            <a:noAutofit/>
          </a:bodyPr>
          <a:lstStyle/>
          <a:p>
            <a:r>
              <a:rPr lang="en-US" sz="2000" dirty="0">
                <a:solidFill>
                  <a:srgbClr val="FF0000"/>
                </a:solidFill>
              </a:rPr>
              <a:t>Sensitivity</a:t>
            </a:r>
          </a:p>
          <a:p>
            <a:pPr lvl="1"/>
            <a:r>
              <a:rPr lang="en-US" dirty="0"/>
              <a:t>ability to detect and measure the radiation of interest in the presence of noise and signals caused by other radiation</a:t>
            </a:r>
          </a:p>
          <a:p>
            <a:r>
              <a:rPr lang="en-US" sz="2000" dirty="0">
                <a:solidFill>
                  <a:srgbClr val="FF0000"/>
                </a:solidFill>
              </a:rPr>
              <a:t>Efficiency</a:t>
            </a:r>
          </a:p>
          <a:p>
            <a:pPr lvl="1"/>
            <a:r>
              <a:rPr lang="en-US" dirty="0"/>
              <a:t>intrinsic efficiency</a:t>
            </a:r>
          </a:p>
          <a:p>
            <a:pPr lvl="2"/>
            <a:r>
              <a:rPr lang="en-US" sz="2000" dirty="0"/>
              <a:t>fraction of particles striking the detector volume that are detected</a:t>
            </a:r>
          </a:p>
          <a:p>
            <a:pPr lvl="1"/>
            <a:r>
              <a:rPr lang="en-US" dirty="0"/>
              <a:t>geometric efficiency</a:t>
            </a:r>
          </a:p>
          <a:p>
            <a:pPr lvl="2"/>
            <a:r>
              <a:rPr lang="en-US" sz="2000" dirty="0"/>
              <a:t>solid angle that the detector presents to the </a:t>
            </a:r>
            <a:r>
              <a:rPr lang="en-US" sz="2000" dirty="0" smtClean="0"/>
              <a:t>source</a:t>
            </a:r>
          </a:p>
          <a:p>
            <a:pPr lvl="1"/>
            <a:r>
              <a:rPr lang="en-US" dirty="0"/>
              <a:t>absolute efficiency</a:t>
            </a:r>
          </a:p>
          <a:p>
            <a:pPr lvl="2"/>
            <a:r>
              <a:rPr lang="en-US" sz="2000" dirty="0"/>
              <a:t>product of geometric and intrinsic efficiencies</a:t>
            </a:r>
          </a:p>
          <a:p>
            <a:pPr marL="914400" lvl="2" indent="0">
              <a:buNone/>
            </a:pPr>
            <a:endParaRPr lang="en-US" sz="2000" dirty="0"/>
          </a:p>
        </p:txBody>
      </p:sp>
      <p:sp>
        <p:nvSpPr>
          <p:cNvPr id="5124" name="Rectangle 4"/>
          <p:cNvSpPr>
            <a:spLocks noGrp="1" noChangeArrowheads="1"/>
          </p:cNvSpPr>
          <p:nvPr>
            <p:ph type="body" sz="half" idx="4294967295"/>
          </p:nvPr>
        </p:nvSpPr>
        <p:spPr>
          <a:xfrm>
            <a:off x="5105400" y="1219200"/>
            <a:ext cx="4038600" cy="4525963"/>
          </a:xfrm>
        </p:spPr>
        <p:txBody>
          <a:bodyPr/>
          <a:lstStyle/>
          <a:p>
            <a:r>
              <a:rPr lang="en-US" sz="2000" dirty="0" smtClean="0">
                <a:solidFill>
                  <a:srgbClr val="FF0000"/>
                </a:solidFill>
                <a:latin typeface="+mj-lt"/>
              </a:rPr>
              <a:t>Energy </a:t>
            </a:r>
            <a:r>
              <a:rPr lang="en-US" sz="2000" dirty="0">
                <a:solidFill>
                  <a:srgbClr val="FF0000"/>
                </a:solidFill>
                <a:latin typeface="+mj-lt"/>
              </a:rPr>
              <a:t>Resolution</a:t>
            </a:r>
          </a:p>
          <a:p>
            <a:pPr lvl="1"/>
            <a:r>
              <a:rPr lang="en-US" sz="2000" dirty="0">
                <a:latin typeface="+mj-lt"/>
              </a:rPr>
              <a:t>accuracy with which the system can measure the energy of a radiation, and its ability to distinguish radiations of slightly different energy</a:t>
            </a:r>
          </a:p>
          <a:p>
            <a:pPr lvl="1"/>
            <a:endParaRPr lang="en-US" sz="2400" dirty="0"/>
          </a:p>
        </p:txBody>
      </p:sp>
    </p:spTree>
    <p:extLst>
      <p:ext uri="{BB962C8B-B14F-4D97-AF65-F5344CB8AC3E}">
        <p14:creationId xmlns:p14="http://schemas.microsoft.com/office/powerpoint/2010/main" val="264842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34</a:t>
            </a:fld>
            <a:endParaRPr lang="en-US"/>
          </a:p>
        </p:txBody>
      </p:sp>
      <p:sp>
        <p:nvSpPr>
          <p:cNvPr id="8" name="Rectangle 3"/>
          <p:cNvSpPr txBox="1">
            <a:spLocks noChangeArrowheads="1"/>
          </p:cNvSpPr>
          <p:nvPr/>
        </p:nvSpPr>
        <p:spPr>
          <a:xfrm>
            <a:off x="304800" y="1295400"/>
            <a:ext cx="8610600" cy="4521200"/>
          </a:xfrm>
          <a:prstGeom prst="rect">
            <a:avLst/>
          </a:prstGeom>
        </p:spPr>
        <p:txBody>
          <a:bodyPr/>
          <a:lstStyle>
            <a:lvl1pPr marL="625056"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1pPr>
            <a:lvl2pPr marL="937584"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2pPr>
            <a:lvl3pPr marL="1250112"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3pPr>
            <a:lvl4pPr marL="1562640"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4pPr>
            <a:lvl5pPr marL="1875168"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5pPr>
            <a:lvl6pPr marL="2196625"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6pPr>
            <a:lvl7pPr marL="2518082"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7pPr>
            <a:lvl8pPr marL="2839540"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8pPr>
            <a:lvl9pPr marL="3160997"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9pPr>
          </a:lstStyle>
          <a:p>
            <a:pPr marL="223234" indent="0">
              <a:spcBef>
                <a:spcPts val="0"/>
              </a:spcBef>
              <a:buNone/>
            </a:pPr>
            <a:r>
              <a:rPr lang="en-US" sz="1800" b="1" dirty="0" smtClean="0"/>
              <a:t>Low background</a:t>
            </a:r>
          </a:p>
          <a:p>
            <a:pPr>
              <a:spcBef>
                <a:spcPts val="0"/>
              </a:spcBef>
            </a:pPr>
            <a:r>
              <a:rPr lang="en-US" sz="1800" b="1" dirty="0" smtClean="0"/>
              <a:t>R. M. Lindstrom, D. J. Lindstrom, L. A. </a:t>
            </a:r>
            <a:r>
              <a:rPr lang="en-US" sz="1800" b="1" dirty="0" err="1" smtClean="0"/>
              <a:t>Slaback</a:t>
            </a:r>
            <a:r>
              <a:rPr lang="en-US" sz="1800" b="1" dirty="0" smtClean="0"/>
              <a:t>, and J. K. Langland, A Low-Background Gamma Ray Assay Laboratory for Activation Analysis, </a:t>
            </a:r>
            <a:r>
              <a:rPr lang="en-US" sz="1800" b="1" i="1" dirty="0" err="1" smtClean="0"/>
              <a:t>Nucl</a:t>
            </a:r>
            <a:r>
              <a:rPr lang="en-US" sz="1800" b="1" i="1" dirty="0" smtClean="0"/>
              <a:t>. </a:t>
            </a:r>
            <a:r>
              <a:rPr lang="en-US" sz="1800" b="1" i="1" dirty="0" err="1" smtClean="0"/>
              <a:t>Instrum</a:t>
            </a:r>
            <a:r>
              <a:rPr lang="en-US" sz="1800" b="1" i="1" dirty="0" smtClean="0"/>
              <a:t>. Methods</a:t>
            </a:r>
            <a:r>
              <a:rPr lang="en-US" sz="1800" b="1" dirty="0" smtClean="0"/>
              <a:t> A299 (1990), 425-429.</a:t>
            </a:r>
          </a:p>
          <a:p>
            <a:pPr>
              <a:spcBef>
                <a:spcPts val="0"/>
              </a:spcBef>
            </a:pPr>
            <a:r>
              <a:rPr lang="en-US" sz="1800" b="1" dirty="0" smtClean="0"/>
              <a:t>G. </a:t>
            </a:r>
            <a:r>
              <a:rPr lang="en-US" sz="1800" b="1" dirty="0" err="1" smtClean="0"/>
              <a:t>Heusser</a:t>
            </a:r>
            <a:r>
              <a:rPr lang="en-US" sz="1800" b="1" dirty="0" smtClean="0"/>
              <a:t> (1993), Background in Ionizing Radiation Detection - Illustrated by </a:t>
            </a:r>
            <a:r>
              <a:rPr lang="en-US" sz="1800" b="1" dirty="0" err="1" smtClean="0"/>
              <a:t>Ge</a:t>
            </a:r>
            <a:r>
              <a:rPr lang="en-US" sz="1800" b="1" dirty="0" smtClean="0"/>
              <a:t>-Spectrometry,  Proc.  3rd </a:t>
            </a:r>
            <a:r>
              <a:rPr lang="en-US" sz="1800" b="1" dirty="0" err="1" smtClean="0"/>
              <a:t>Internat.</a:t>
            </a:r>
            <a:r>
              <a:rPr lang="en-US" sz="1800" b="1" dirty="0" smtClean="0"/>
              <a:t> Summer School on Low-Level Measurements of Radioactivity in the Environment: Techniques and Applications, Huelva, Spain, World Scientific, Singapore.</a:t>
            </a:r>
          </a:p>
          <a:p>
            <a:pPr marL="223234" indent="0">
              <a:spcBef>
                <a:spcPts val="0"/>
              </a:spcBef>
              <a:buNone/>
            </a:pPr>
            <a:r>
              <a:rPr lang="en-US" sz="1800" b="1" dirty="0" smtClean="0"/>
              <a:t>Figure of merit</a:t>
            </a:r>
          </a:p>
          <a:p>
            <a:pPr>
              <a:spcBef>
                <a:spcPts val="0"/>
              </a:spcBef>
            </a:pPr>
            <a:r>
              <a:rPr lang="en-US" sz="1800" b="1" dirty="0" smtClean="0"/>
              <a:t>J. A. Cooper, Factors Determining the Ultimate Sensitivity of </a:t>
            </a:r>
            <a:r>
              <a:rPr lang="en-US" sz="1800" b="1" dirty="0" err="1" smtClean="0"/>
              <a:t>Ge</a:t>
            </a:r>
            <a:r>
              <a:rPr lang="en-US" sz="1800" b="1" dirty="0" smtClean="0"/>
              <a:t>(Li) Gamma-Ray Detectors, </a:t>
            </a:r>
            <a:r>
              <a:rPr lang="en-US" sz="1800" b="1" i="1" dirty="0" err="1" smtClean="0"/>
              <a:t>Nucl</a:t>
            </a:r>
            <a:r>
              <a:rPr lang="en-US" sz="1800" b="1" i="1" dirty="0" smtClean="0"/>
              <a:t>. </a:t>
            </a:r>
            <a:r>
              <a:rPr lang="en-US" sz="1800" b="1" i="1" dirty="0" err="1" smtClean="0"/>
              <a:t>Instrum</a:t>
            </a:r>
            <a:r>
              <a:rPr lang="en-US" sz="1800" b="1" i="1" dirty="0" smtClean="0"/>
              <a:t>. Methods</a:t>
            </a:r>
            <a:r>
              <a:rPr lang="en-US" sz="1800" b="1" dirty="0" smtClean="0"/>
              <a:t> 82 (1970), 273-277.</a:t>
            </a:r>
          </a:p>
          <a:p>
            <a:pPr>
              <a:spcBef>
                <a:spcPts val="0"/>
              </a:spcBef>
            </a:pPr>
            <a:r>
              <a:rPr lang="en-US" sz="1800" b="1" dirty="0" smtClean="0"/>
              <a:t>R. Robertson, N. M. </a:t>
            </a:r>
            <a:r>
              <a:rPr lang="en-US" sz="1800" b="1" dirty="0" err="1" smtClean="0"/>
              <a:t>Spyrou</a:t>
            </a:r>
            <a:r>
              <a:rPr lang="en-US" sz="1800" b="1" dirty="0" smtClean="0"/>
              <a:t>, and T. J. Kennett, Low-level Gamma-Ray Spectrometry: </a:t>
            </a:r>
            <a:r>
              <a:rPr lang="en-US" sz="1800" b="1" dirty="0" err="1" smtClean="0"/>
              <a:t>NaI</a:t>
            </a:r>
            <a:r>
              <a:rPr lang="en-US" sz="1800" b="1" dirty="0" smtClean="0"/>
              <a:t>(</a:t>
            </a:r>
            <a:r>
              <a:rPr lang="en-US" sz="1800" b="1" dirty="0" err="1" smtClean="0"/>
              <a:t>Tl</a:t>
            </a:r>
            <a:r>
              <a:rPr lang="en-US" sz="1800" b="1" dirty="0" smtClean="0"/>
              <a:t>) vs. </a:t>
            </a:r>
            <a:r>
              <a:rPr lang="en-US" sz="1800" b="1" dirty="0" err="1" smtClean="0"/>
              <a:t>Ge</a:t>
            </a:r>
            <a:r>
              <a:rPr lang="en-US" sz="1800" b="1" dirty="0" smtClean="0"/>
              <a:t>(Li), </a:t>
            </a:r>
            <a:r>
              <a:rPr lang="en-US" sz="1800" b="1" i="1" dirty="0" smtClean="0"/>
              <a:t>Anal. Chem</a:t>
            </a:r>
            <a:r>
              <a:rPr lang="en-US" sz="1800" b="1" dirty="0" smtClean="0"/>
              <a:t>. 47 (1975), 65-70.</a:t>
            </a:r>
          </a:p>
          <a:p>
            <a:pPr>
              <a:spcBef>
                <a:spcPts val="0"/>
              </a:spcBef>
            </a:pPr>
            <a:r>
              <a:rPr lang="en-US" sz="1800" b="1" dirty="0" smtClean="0"/>
              <a:t>R. M. Lindstrom, High-Sensitivity Gamma-Ray Counting in Activation Analysis, </a:t>
            </a:r>
            <a:r>
              <a:rPr lang="en-US" sz="1800" b="1" i="1" dirty="0" smtClean="0"/>
              <a:t>Appl. </a:t>
            </a:r>
            <a:r>
              <a:rPr lang="en-US" sz="1800" b="1" i="1" dirty="0" err="1" smtClean="0"/>
              <a:t>Radiat</a:t>
            </a:r>
            <a:r>
              <a:rPr lang="en-US" sz="1800" b="1" i="1" dirty="0" smtClean="0"/>
              <a:t>. </a:t>
            </a:r>
            <a:r>
              <a:rPr lang="en-US" sz="1800" b="1" i="1" dirty="0" err="1" smtClean="0"/>
              <a:t>Isotop</a:t>
            </a:r>
            <a:r>
              <a:rPr lang="en-US" sz="1800" b="1" dirty="0" smtClean="0"/>
              <a:t>. 43 (1992), 263-269.</a:t>
            </a:r>
            <a:endParaRPr lang="en-US" sz="1800" b="1" dirty="0"/>
          </a:p>
        </p:txBody>
      </p:sp>
    </p:spTree>
    <p:extLst>
      <p:ext uri="{BB962C8B-B14F-4D97-AF65-F5344CB8AC3E}">
        <p14:creationId xmlns:p14="http://schemas.microsoft.com/office/powerpoint/2010/main" val="24818447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35</a:t>
            </a:fld>
            <a:endParaRPr lang="en-US"/>
          </a:p>
        </p:txBody>
      </p:sp>
      <p:sp>
        <p:nvSpPr>
          <p:cNvPr id="8" name="Rectangle 3"/>
          <p:cNvSpPr txBox="1">
            <a:spLocks noChangeArrowheads="1"/>
          </p:cNvSpPr>
          <p:nvPr/>
        </p:nvSpPr>
        <p:spPr>
          <a:xfrm>
            <a:off x="304800" y="1295400"/>
            <a:ext cx="8610600" cy="4521200"/>
          </a:xfrm>
          <a:prstGeom prst="rect">
            <a:avLst/>
          </a:prstGeom>
        </p:spPr>
        <p:txBody>
          <a:bodyPr/>
          <a:lstStyle>
            <a:lvl1pPr marL="625056"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1pPr>
            <a:lvl2pPr marL="937584"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2pPr>
            <a:lvl3pPr marL="1250112"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3pPr>
            <a:lvl4pPr marL="1562640"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4pPr>
            <a:lvl5pPr marL="1875168"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5pPr>
            <a:lvl6pPr marL="2196625"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6pPr>
            <a:lvl7pPr marL="2518082"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7pPr>
            <a:lvl8pPr marL="2839540"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8pPr>
            <a:lvl9pPr marL="3160997"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9pPr>
          </a:lstStyle>
          <a:p>
            <a:pPr marL="223234" indent="0">
              <a:spcBef>
                <a:spcPts val="0"/>
              </a:spcBef>
              <a:buNone/>
            </a:pPr>
            <a:endParaRPr lang="en-US" sz="1800" b="1" dirty="0"/>
          </a:p>
        </p:txBody>
      </p:sp>
      <p:sp>
        <p:nvSpPr>
          <p:cNvPr id="3" name="TextBox 2"/>
          <p:cNvSpPr txBox="1"/>
          <p:nvPr/>
        </p:nvSpPr>
        <p:spPr>
          <a:xfrm>
            <a:off x="685800" y="1295400"/>
            <a:ext cx="7995522" cy="4524315"/>
          </a:xfrm>
          <a:prstGeom prst="rect">
            <a:avLst/>
          </a:prstGeom>
          <a:noFill/>
        </p:spPr>
        <p:txBody>
          <a:bodyPr wrap="none" rtlCol="0">
            <a:spAutoFit/>
          </a:bodyPr>
          <a:lstStyle/>
          <a:p>
            <a:pPr lvl="0"/>
            <a:r>
              <a:rPr lang="en-US" sz="1600" dirty="0"/>
              <a:t>Title Picture credit: </a:t>
            </a:r>
            <a:r>
              <a:rPr lang="en-US" sz="1600" u="sng" dirty="0">
                <a:hlinkClick r:id="rId3"/>
              </a:rPr>
              <a:t>http://cdsweb.cern.ch/record/</a:t>
            </a:r>
            <a:r>
              <a:rPr lang="en-US" sz="1600" u="sng" dirty="0" smtClean="0">
                <a:hlinkClick r:id="rId3"/>
              </a:rPr>
              <a:t>1345733</a:t>
            </a:r>
            <a:endParaRPr lang="en-US" sz="1600" u="sng" dirty="0" smtClean="0"/>
          </a:p>
          <a:p>
            <a:pPr lvl="0"/>
            <a:endParaRPr lang="en-US" sz="1600" dirty="0"/>
          </a:p>
          <a:p>
            <a:pPr lvl="0"/>
            <a:r>
              <a:rPr lang="en-US" sz="1600" dirty="0"/>
              <a:t>J. R. </a:t>
            </a:r>
            <a:r>
              <a:rPr lang="en-US" sz="1600" dirty="0" err="1"/>
              <a:t>Lamarsh</a:t>
            </a:r>
            <a:r>
              <a:rPr lang="en-US" sz="1600" dirty="0"/>
              <a:t>,</a:t>
            </a:r>
            <a:r>
              <a:rPr lang="en-US" sz="1600" i="1" dirty="0"/>
              <a:t> </a:t>
            </a:r>
            <a:r>
              <a:rPr lang="en-US" sz="1600" dirty="0"/>
              <a:t>“Introduction to Nuclear Engineering”, 2nd ed</a:t>
            </a:r>
            <a:r>
              <a:rPr lang="en-US" sz="1600" i="1" dirty="0"/>
              <a:t>.</a:t>
            </a:r>
            <a:r>
              <a:rPr lang="en-US" sz="1600" dirty="0"/>
              <a:t>, Addison-Wesley, </a:t>
            </a:r>
            <a:endParaRPr lang="en-US" sz="1600" dirty="0" smtClean="0"/>
          </a:p>
          <a:p>
            <a:pPr lvl="0"/>
            <a:r>
              <a:rPr lang="en-US" sz="1600" dirty="0" smtClean="0"/>
              <a:t>Reading</a:t>
            </a:r>
            <a:r>
              <a:rPr lang="en-US" sz="1600" dirty="0"/>
              <a:t>, MA (1983)</a:t>
            </a:r>
            <a:r>
              <a:rPr lang="en-US" sz="1600" dirty="0" smtClean="0"/>
              <a:t>.</a:t>
            </a:r>
          </a:p>
          <a:p>
            <a:pPr lvl="0"/>
            <a:endParaRPr lang="en-US" sz="1600" dirty="0"/>
          </a:p>
          <a:p>
            <a:pPr lvl="0"/>
            <a:r>
              <a:rPr lang="en-US" sz="1600" dirty="0"/>
              <a:t>J. K. </a:t>
            </a:r>
            <a:r>
              <a:rPr lang="en-US" sz="1600" dirty="0" err="1"/>
              <a:t>Shultis</a:t>
            </a:r>
            <a:r>
              <a:rPr lang="en-US" sz="1600" dirty="0"/>
              <a:t> and R. E. </a:t>
            </a:r>
            <a:r>
              <a:rPr lang="en-US" sz="1600" dirty="0" err="1"/>
              <a:t>Faw</a:t>
            </a:r>
            <a:r>
              <a:rPr lang="en-US" sz="1600" dirty="0"/>
              <a:t>, “Fundamentals of Nuclear Science and Engineering”, </a:t>
            </a:r>
            <a:endParaRPr lang="en-US" sz="1600" dirty="0" smtClean="0"/>
          </a:p>
          <a:p>
            <a:pPr lvl="0"/>
            <a:r>
              <a:rPr lang="en-US" sz="1600" dirty="0" smtClean="0"/>
              <a:t>Second </a:t>
            </a:r>
            <a:r>
              <a:rPr lang="en-US" sz="1600" dirty="0"/>
              <a:t>Edition, CRC Press, 2007</a:t>
            </a:r>
            <a:r>
              <a:rPr lang="en-US" sz="1600" dirty="0" smtClean="0"/>
              <a:t>.</a:t>
            </a:r>
          </a:p>
          <a:p>
            <a:pPr lvl="0"/>
            <a:endParaRPr lang="en-US" sz="1600" dirty="0"/>
          </a:p>
          <a:p>
            <a:pPr lvl="0"/>
            <a:r>
              <a:rPr lang="en-US" sz="1600" dirty="0"/>
              <a:t>S. Lehar,  “An Intuitive Explanation of Fourier Theory”, Boston University. </a:t>
            </a:r>
            <a:endParaRPr lang="en-US" sz="1600" dirty="0" smtClean="0"/>
          </a:p>
          <a:p>
            <a:pPr lvl="0"/>
            <a:r>
              <a:rPr lang="en-US" sz="1600" u="sng" dirty="0" smtClean="0">
                <a:hlinkClick r:id="rId4"/>
              </a:rPr>
              <a:t>http</a:t>
            </a:r>
            <a:r>
              <a:rPr lang="en-US" sz="1600" u="sng" dirty="0">
                <a:hlinkClick r:id="rId4"/>
              </a:rPr>
              <a:t>://cns-alumni.bu.edu/~slehar/fourier/</a:t>
            </a:r>
            <a:r>
              <a:rPr lang="en-US" sz="1600" u="sng" dirty="0" smtClean="0">
                <a:hlinkClick r:id="rId4"/>
              </a:rPr>
              <a:t>fourier.html</a:t>
            </a:r>
            <a:endParaRPr lang="en-US" sz="1600" u="sng" dirty="0" smtClean="0"/>
          </a:p>
          <a:p>
            <a:pPr lvl="0"/>
            <a:endParaRPr lang="en-US" sz="1600" dirty="0"/>
          </a:p>
          <a:p>
            <a:pPr lvl="0"/>
            <a:r>
              <a:rPr lang="en-US" sz="1600" dirty="0"/>
              <a:t>Wikipedia, Pinhole </a:t>
            </a:r>
            <a:r>
              <a:rPr lang="en-US" sz="1600" dirty="0" smtClean="0"/>
              <a:t>camera</a:t>
            </a:r>
          </a:p>
          <a:p>
            <a:pPr lvl="0"/>
            <a:endParaRPr lang="en-US" sz="1600" dirty="0"/>
          </a:p>
          <a:p>
            <a:pPr lvl="0"/>
            <a:r>
              <a:rPr lang="en-US" sz="1600" dirty="0"/>
              <a:t>Jean in 't </a:t>
            </a:r>
            <a:r>
              <a:rPr lang="en-US" sz="1600" dirty="0" err="1"/>
              <a:t>Zand</a:t>
            </a:r>
            <a:r>
              <a:rPr lang="en-US" sz="1600" dirty="0"/>
              <a:t>, “Coded aperture imaging in high-energy astronomy”, NASA Goddard </a:t>
            </a:r>
            <a:endParaRPr lang="en-US" sz="1600" dirty="0" smtClean="0"/>
          </a:p>
          <a:p>
            <a:pPr lvl="0"/>
            <a:r>
              <a:rPr lang="en-US" sz="1600" dirty="0" smtClean="0"/>
              <a:t>Space </a:t>
            </a:r>
            <a:r>
              <a:rPr lang="en-US" sz="1600" dirty="0"/>
              <a:t>Flight Center, </a:t>
            </a:r>
            <a:r>
              <a:rPr lang="en-US" sz="1600" u="sng" dirty="0">
                <a:hlinkClick r:id="rId5"/>
              </a:rPr>
              <a:t>http://astrophysics.gsfc.nasa.gov/cai</a:t>
            </a:r>
            <a:r>
              <a:rPr lang="en-US" sz="1600" u="sng" dirty="0" smtClean="0">
                <a:hlinkClick r:id="rId5"/>
              </a:rPr>
              <a:t>/</a:t>
            </a:r>
            <a:endParaRPr lang="en-US" sz="1600" u="sng" dirty="0" smtClean="0"/>
          </a:p>
          <a:p>
            <a:pPr lvl="0"/>
            <a:endParaRPr lang="en-US" sz="1600" dirty="0"/>
          </a:p>
          <a:p>
            <a:pPr lvl="0"/>
            <a:r>
              <a:rPr lang="en-US" sz="1600" dirty="0"/>
              <a:t>“Imagers Provide Eyes to See Gamma Rays”, LLNL Science and Technology Review, </a:t>
            </a:r>
            <a:endParaRPr lang="en-US" sz="1600" dirty="0" smtClean="0"/>
          </a:p>
          <a:p>
            <a:pPr lvl="0"/>
            <a:r>
              <a:rPr lang="en-US" sz="1600" dirty="0" smtClean="0"/>
              <a:t>May 2006</a:t>
            </a:r>
            <a:endParaRPr lang="en-US" sz="1600" dirty="0"/>
          </a:p>
        </p:txBody>
      </p:sp>
    </p:spTree>
    <p:extLst>
      <p:ext uri="{BB962C8B-B14F-4D97-AF65-F5344CB8AC3E}">
        <p14:creationId xmlns:p14="http://schemas.microsoft.com/office/powerpoint/2010/main" val="327709424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36</a:t>
            </a:fld>
            <a:endParaRPr lang="en-US"/>
          </a:p>
        </p:txBody>
      </p:sp>
      <p:sp>
        <p:nvSpPr>
          <p:cNvPr id="8" name="Rectangle 3"/>
          <p:cNvSpPr txBox="1">
            <a:spLocks noChangeArrowheads="1"/>
          </p:cNvSpPr>
          <p:nvPr/>
        </p:nvSpPr>
        <p:spPr>
          <a:xfrm>
            <a:off x="304800" y="1295400"/>
            <a:ext cx="8610600" cy="4521200"/>
          </a:xfrm>
          <a:prstGeom prst="rect">
            <a:avLst/>
          </a:prstGeom>
        </p:spPr>
        <p:txBody>
          <a:bodyPr/>
          <a:lstStyle>
            <a:lvl1pPr marL="625056"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1pPr>
            <a:lvl2pPr marL="937584"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2pPr>
            <a:lvl3pPr marL="1250112"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3pPr>
            <a:lvl4pPr marL="1562640"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4pPr>
            <a:lvl5pPr marL="1875168"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5pPr>
            <a:lvl6pPr marL="2196625"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6pPr>
            <a:lvl7pPr marL="2518082"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7pPr>
            <a:lvl8pPr marL="2839540"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8pPr>
            <a:lvl9pPr marL="3160997"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9pPr>
          </a:lstStyle>
          <a:p>
            <a:pPr marL="223234" indent="0">
              <a:spcBef>
                <a:spcPts val="0"/>
              </a:spcBef>
              <a:buNone/>
            </a:pPr>
            <a:endParaRPr lang="en-US" sz="1800" b="1" dirty="0"/>
          </a:p>
        </p:txBody>
      </p:sp>
      <p:sp>
        <p:nvSpPr>
          <p:cNvPr id="3" name="TextBox 2"/>
          <p:cNvSpPr txBox="1"/>
          <p:nvPr/>
        </p:nvSpPr>
        <p:spPr>
          <a:xfrm>
            <a:off x="228600" y="1295400"/>
            <a:ext cx="8752076" cy="4524315"/>
          </a:xfrm>
          <a:prstGeom prst="rect">
            <a:avLst/>
          </a:prstGeom>
          <a:noFill/>
        </p:spPr>
        <p:txBody>
          <a:bodyPr wrap="none" rtlCol="0">
            <a:spAutoFit/>
          </a:bodyPr>
          <a:lstStyle/>
          <a:p>
            <a:pPr lvl="0"/>
            <a:r>
              <a:rPr lang="en-US" sz="1600" dirty="0"/>
              <a:t>“Radiation detection on the front lines”, LLNL Science and Technology Review, </a:t>
            </a:r>
            <a:endParaRPr lang="en-US" sz="1600" dirty="0" smtClean="0"/>
          </a:p>
          <a:p>
            <a:pPr lvl="0"/>
            <a:r>
              <a:rPr lang="en-US" sz="1600" dirty="0" smtClean="0"/>
              <a:t>September 2004</a:t>
            </a:r>
          </a:p>
          <a:p>
            <a:pPr lvl="0"/>
            <a:endParaRPr lang="en-US" sz="1600" dirty="0"/>
          </a:p>
          <a:p>
            <a:pPr lvl="0"/>
            <a:r>
              <a:rPr lang="en-US" sz="1600" dirty="0"/>
              <a:t>D.M. Smith, G.J. </a:t>
            </a:r>
            <a:r>
              <a:rPr lang="en-US" sz="1600" dirty="0" err="1"/>
              <a:t>Hurford</a:t>
            </a:r>
            <a:r>
              <a:rPr lang="en-US" sz="1600" dirty="0"/>
              <a:t>, and S.E. Boggs, “Rotating modulation collimator imagers”, </a:t>
            </a:r>
            <a:endParaRPr lang="en-US" sz="1600" dirty="0" smtClean="0"/>
          </a:p>
          <a:p>
            <a:pPr lvl="0"/>
            <a:r>
              <a:rPr lang="en-US" sz="1600" dirty="0" smtClean="0"/>
              <a:t>New </a:t>
            </a:r>
            <a:r>
              <a:rPr lang="en-US" sz="1600" dirty="0"/>
              <a:t>Astronomy Letters 48, 209-2013 (2004)</a:t>
            </a:r>
            <a:r>
              <a:rPr lang="en-US" sz="1600" dirty="0" smtClean="0"/>
              <a:t>.</a:t>
            </a:r>
          </a:p>
          <a:p>
            <a:pPr lvl="0"/>
            <a:endParaRPr lang="en-US" sz="1600" dirty="0"/>
          </a:p>
          <a:p>
            <a:pPr lvl="0"/>
            <a:r>
              <a:rPr lang="en-US" sz="1600" dirty="0"/>
              <a:t>NASA RHESSI Imager, </a:t>
            </a:r>
            <a:r>
              <a:rPr lang="en-US" sz="1600" u="sng" dirty="0">
                <a:hlinkClick r:id="rId3"/>
              </a:rPr>
              <a:t>http://hesperia.gsfc.nasa.gov/rhessi2</a:t>
            </a:r>
            <a:r>
              <a:rPr lang="en-US" sz="1600" u="sng" dirty="0" smtClean="0">
                <a:hlinkClick r:id="rId3"/>
              </a:rPr>
              <a:t>/</a:t>
            </a:r>
            <a:endParaRPr lang="en-US" sz="1600" u="sng" dirty="0" smtClean="0"/>
          </a:p>
          <a:p>
            <a:pPr lvl="0"/>
            <a:endParaRPr lang="en-US" sz="1600" dirty="0"/>
          </a:p>
          <a:p>
            <a:pPr lvl="0"/>
            <a:r>
              <a:rPr lang="en-US" sz="1600" dirty="0"/>
              <a:t>R. </a:t>
            </a:r>
            <a:r>
              <a:rPr lang="en-US" sz="1600" dirty="0" err="1"/>
              <a:t>Orito</a:t>
            </a:r>
            <a:r>
              <a:rPr lang="en-US" sz="1600" dirty="0"/>
              <a:t>, et al. “Compton gamma-ray imaging detector with electron tracking”, </a:t>
            </a:r>
            <a:endParaRPr lang="en-US" sz="1600" dirty="0" smtClean="0"/>
          </a:p>
          <a:p>
            <a:pPr lvl="0"/>
            <a:r>
              <a:rPr lang="en-US" sz="1600" dirty="0" err="1" smtClean="0"/>
              <a:t>Nucl</a:t>
            </a:r>
            <a:r>
              <a:rPr lang="en-US" sz="1600" dirty="0"/>
              <a:t>. </a:t>
            </a:r>
            <a:r>
              <a:rPr lang="en-US" sz="1600" dirty="0" err="1"/>
              <a:t>Instrum</a:t>
            </a:r>
            <a:r>
              <a:rPr lang="en-US" sz="1600" dirty="0"/>
              <a:t>. Methods A 525 107–113 (2004)</a:t>
            </a:r>
            <a:r>
              <a:rPr lang="en-US" sz="1600" dirty="0" smtClean="0"/>
              <a:t>.</a:t>
            </a:r>
          </a:p>
          <a:p>
            <a:pPr lvl="0"/>
            <a:endParaRPr lang="en-US" sz="1600" dirty="0"/>
          </a:p>
          <a:p>
            <a:pPr lvl="0"/>
            <a:r>
              <a:rPr lang="da-DK" sz="1600" dirty="0"/>
              <a:t>L. </a:t>
            </a:r>
            <a:r>
              <a:rPr lang="da-DK" sz="1600" dirty="0" err="1"/>
              <a:t>Mihailescu</a:t>
            </a:r>
            <a:r>
              <a:rPr lang="da-DK" sz="1600" dirty="0"/>
              <a:t>, et al., ”</a:t>
            </a:r>
            <a:r>
              <a:rPr lang="da-DK" sz="1600" dirty="0" err="1"/>
              <a:t>Standoff</a:t>
            </a:r>
            <a:r>
              <a:rPr lang="da-DK" sz="1600" dirty="0"/>
              <a:t> 3D Gamma-Ray Imaging” IEEE Trans. </a:t>
            </a:r>
            <a:r>
              <a:rPr lang="da-DK" sz="1600" dirty="0" err="1"/>
              <a:t>Nucl</a:t>
            </a:r>
            <a:r>
              <a:rPr lang="da-DK" sz="1600" dirty="0"/>
              <a:t>. </a:t>
            </a:r>
            <a:r>
              <a:rPr lang="da-DK" sz="1600" dirty="0" err="1"/>
              <a:t>Sci</a:t>
            </a:r>
            <a:r>
              <a:rPr lang="da-DK" sz="1600" dirty="0"/>
              <a:t>. 56, 479 (2009</a:t>
            </a:r>
            <a:r>
              <a:rPr lang="da-DK" sz="1600" dirty="0" smtClean="0"/>
              <a:t>)</a:t>
            </a:r>
          </a:p>
          <a:p>
            <a:pPr lvl="0"/>
            <a:endParaRPr lang="en-US" sz="1600" dirty="0"/>
          </a:p>
          <a:p>
            <a:pPr lvl="0"/>
            <a:r>
              <a:rPr lang="da-DK" sz="1600" dirty="0"/>
              <a:t>K. </a:t>
            </a:r>
            <a:r>
              <a:rPr lang="da-DK" sz="1600" dirty="0" err="1"/>
              <a:t>Ziock</a:t>
            </a:r>
            <a:r>
              <a:rPr lang="da-DK" sz="1600" dirty="0"/>
              <a:t>, et al., ”The </a:t>
            </a:r>
            <a:r>
              <a:rPr lang="da-DK" sz="1600" dirty="0" err="1"/>
              <a:t>Use</a:t>
            </a:r>
            <a:r>
              <a:rPr lang="da-DK" sz="1600" dirty="0"/>
              <a:t> of Gamma-Ray Imaging to </a:t>
            </a:r>
            <a:r>
              <a:rPr lang="da-DK" sz="1600" dirty="0" err="1"/>
              <a:t>Improve</a:t>
            </a:r>
            <a:r>
              <a:rPr lang="da-DK" sz="1600" dirty="0"/>
              <a:t> Portal Monitor </a:t>
            </a:r>
            <a:endParaRPr lang="da-DK" sz="1600" dirty="0" smtClean="0"/>
          </a:p>
          <a:p>
            <a:pPr lvl="0"/>
            <a:r>
              <a:rPr lang="da-DK" sz="1600" dirty="0" smtClean="0"/>
              <a:t>Performance</a:t>
            </a:r>
            <a:r>
              <a:rPr lang="da-DK" sz="1600" dirty="0"/>
              <a:t>”, IEEE Trans. </a:t>
            </a:r>
            <a:r>
              <a:rPr lang="da-DK" sz="1600" dirty="0" err="1"/>
              <a:t>Nucl</a:t>
            </a:r>
            <a:r>
              <a:rPr lang="da-DK" sz="1600" dirty="0"/>
              <a:t>. </a:t>
            </a:r>
            <a:r>
              <a:rPr lang="da-DK" sz="1600" dirty="0" err="1"/>
              <a:t>Sci</a:t>
            </a:r>
            <a:r>
              <a:rPr lang="da-DK" sz="1600" dirty="0"/>
              <a:t>. 55, 3654 (2008</a:t>
            </a:r>
            <a:r>
              <a:rPr lang="da-DK" sz="1600" dirty="0" smtClean="0"/>
              <a:t>)</a:t>
            </a:r>
          </a:p>
          <a:p>
            <a:pPr lvl="0"/>
            <a:endParaRPr lang="en-US" sz="1600" dirty="0"/>
          </a:p>
          <a:p>
            <a:pPr lvl="0"/>
            <a:r>
              <a:rPr lang="da-DK" sz="1600" dirty="0"/>
              <a:t>H. </a:t>
            </a:r>
            <a:r>
              <a:rPr lang="da-DK" sz="1600" dirty="0" err="1"/>
              <a:t>Yamanishi</a:t>
            </a:r>
            <a:r>
              <a:rPr lang="da-DK" sz="1600" dirty="0"/>
              <a:t>, ”Design of a portable </a:t>
            </a:r>
            <a:r>
              <a:rPr lang="da-DK" sz="1600" dirty="0" err="1"/>
              <a:t>directional</a:t>
            </a:r>
            <a:r>
              <a:rPr lang="da-DK" sz="1600" dirty="0"/>
              <a:t> neutron source finder”, </a:t>
            </a:r>
            <a:r>
              <a:rPr lang="da-DK" sz="1600" dirty="0" err="1"/>
              <a:t>Nucl</a:t>
            </a:r>
            <a:r>
              <a:rPr lang="da-DK" sz="1600" dirty="0"/>
              <a:t>. </a:t>
            </a:r>
            <a:r>
              <a:rPr lang="da-DK" sz="1600" dirty="0" err="1"/>
              <a:t>Instrum</a:t>
            </a:r>
            <a:r>
              <a:rPr lang="da-DK" sz="1600" dirty="0"/>
              <a:t>. </a:t>
            </a:r>
            <a:endParaRPr lang="da-DK" sz="1600" dirty="0" smtClean="0"/>
          </a:p>
          <a:p>
            <a:pPr lvl="0"/>
            <a:r>
              <a:rPr lang="da-DK" sz="1600" dirty="0" smtClean="0"/>
              <a:t>Methods </a:t>
            </a:r>
            <a:r>
              <a:rPr lang="da-DK" sz="1600" dirty="0"/>
              <a:t>A 544, 643 (2005</a:t>
            </a:r>
            <a:r>
              <a:rPr lang="da-DK" sz="1600" dirty="0" smtClean="0"/>
              <a:t>)</a:t>
            </a:r>
            <a:endParaRPr lang="en-US" sz="1600" dirty="0"/>
          </a:p>
        </p:txBody>
      </p:sp>
    </p:spTree>
    <p:extLst>
      <p:ext uri="{BB962C8B-B14F-4D97-AF65-F5344CB8AC3E}">
        <p14:creationId xmlns:p14="http://schemas.microsoft.com/office/powerpoint/2010/main" val="13863012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37</a:t>
            </a:fld>
            <a:endParaRPr lang="en-US"/>
          </a:p>
        </p:txBody>
      </p:sp>
      <p:sp>
        <p:nvSpPr>
          <p:cNvPr id="8" name="Rectangle 3"/>
          <p:cNvSpPr txBox="1">
            <a:spLocks noChangeArrowheads="1"/>
          </p:cNvSpPr>
          <p:nvPr/>
        </p:nvSpPr>
        <p:spPr>
          <a:xfrm>
            <a:off x="304800" y="1295400"/>
            <a:ext cx="8610600" cy="4521200"/>
          </a:xfrm>
          <a:prstGeom prst="rect">
            <a:avLst/>
          </a:prstGeom>
        </p:spPr>
        <p:txBody>
          <a:bodyPr/>
          <a:lstStyle>
            <a:lvl1pPr marL="625056"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1pPr>
            <a:lvl2pPr marL="937584"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2pPr>
            <a:lvl3pPr marL="1250112"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3pPr>
            <a:lvl4pPr marL="1562640"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4pPr>
            <a:lvl5pPr marL="1875168"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5pPr>
            <a:lvl6pPr marL="2196625"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6pPr>
            <a:lvl7pPr marL="2518082"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7pPr>
            <a:lvl8pPr marL="2839540"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8pPr>
            <a:lvl9pPr marL="3160997"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9pPr>
          </a:lstStyle>
          <a:p>
            <a:pPr marL="223234" indent="0">
              <a:spcBef>
                <a:spcPts val="0"/>
              </a:spcBef>
              <a:buNone/>
            </a:pPr>
            <a:endParaRPr lang="en-US" sz="1800" b="1" dirty="0"/>
          </a:p>
        </p:txBody>
      </p:sp>
      <p:sp>
        <p:nvSpPr>
          <p:cNvPr id="3" name="TextBox 2"/>
          <p:cNvSpPr txBox="1"/>
          <p:nvPr/>
        </p:nvSpPr>
        <p:spPr>
          <a:xfrm>
            <a:off x="533400" y="1219200"/>
            <a:ext cx="8225457" cy="5262979"/>
          </a:xfrm>
          <a:prstGeom prst="rect">
            <a:avLst/>
          </a:prstGeom>
          <a:noFill/>
        </p:spPr>
        <p:txBody>
          <a:bodyPr wrap="none" rtlCol="0">
            <a:spAutoFit/>
          </a:bodyPr>
          <a:lstStyle/>
          <a:p>
            <a:pPr lvl="0"/>
            <a:r>
              <a:rPr lang="da-DK" sz="1600" dirty="0"/>
              <a:t>N. </a:t>
            </a:r>
            <a:r>
              <a:rPr lang="da-DK" sz="1600" dirty="0" err="1"/>
              <a:t>Mascarenhas</a:t>
            </a:r>
            <a:r>
              <a:rPr lang="da-DK" sz="1600" dirty="0"/>
              <a:t>, et al., ” Development of a Neutron </a:t>
            </a:r>
            <a:r>
              <a:rPr lang="da-DK" sz="1600" dirty="0" err="1"/>
              <a:t>Scatter</a:t>
            </a:r>
            <a:r>
              <a:rPr lang="da-DK" sz="1600" dirty="0"/>
              <a:t> </a:t>
            </a:r>
            <a:r>
              <a:rPr lang="da-DK" sz="1600" dirty="0" err="1"/>
              <a:t>Camera</a:t>
            </a:r>
            <a:r>
              <a:rPr lang="da-DK" sz="1600" dirty="0"/>
              <a:t> for Fission </a:t>
            </a:r>
            <a:endParaRPr lang="da-DK" sz="1600" dirty="0" smtClean="0"/>
          </a:p>
          <a:p>
            <a:pPr lvl="0"/>
            <a:r>
              <a:rPr lang="da-DK" sz="1600" dirty="0" smtClean="0"/>
              <a:t>Neutrons</a:t>
            </a:r>
            <a:r>
              <a:rPr lang="da-DK" sz="1600" dirty="0"/>
              <a:t>”, 2006 IEEE </a:t>
            </a:r>
            <a:r>
              <a:rPr lang="da-DK" sz="1600" dirty="0" err="1"/>
              <a:t>Nuclear</a:t>
            </a:r>
            <a:r>
              <a:rPr lang="da-DK" sz="1600" dirty="0"/>
              <a:t> Science Symposium Conference </a:t>
            </a:r>
            <a:r>
              <a:rPr lang="da-DK" sz="1600" dirty="0" err="1" smtClean="0"/>
              <a:t>Record</a:t>
            </a:r>
            <a:endParaRPr lang="da-DK" sz="1600" dirty="0" smtClean="0"/>
          </a:p>
          <a:p>
            <a:pPr lvl="0"/>
            <a:endParaRPr lang="en-US" sz="1600" dirty="0"/>
          </a:p>
          <a:p>
            <a:pPr lvl="0"/>
            <a:r>
              <a:rPr lang="da-DK" sz="1600" dirty="0" smtClean="0"/>
              <a:t>I. Jovanovic</a:t>
            </a:r>
            <a:r>
              <a:rPr lang="da-DK" sz="1600" dirty="0"/>
              <a:t>, M. </a:t>
            </a:r>
            <a:r>
              <a:rPr lang="da-DK" sz="1600" dirty="0" err="1"/>
              <a:t>Heffner</a:t>
            </a:r>
            <a:r>
              <a:rPr lang="da-DK" sz="1600" dirty="0"/>
              <a:t>, L. Rosenberg, N. S. </a:t>
            </a:r>
            <a:r>
              <a:rPr lang="da-DK" sz="1600" dirty="0" err="1"/>
              <a:t>Bowden</a:t>
            </a:r>
            <a:r>
              <a:rPr lang="da-DK" sz="1600" dirty="0"/>
              <a:t>, A. Bernstein, D. Carter, M. </a:t>
            </a:r>
            <a:r>
              <a:rPr lang="da-DK" sz="1600" dirty="0" err="1"/>
              <a:t>Foxe</a:t>
            </a:r>
            <a:r>
              <a:rPr lang="da-DK" sz="1600" dirty="0"/>
              <a:t>, </a:t>
            </a:r>
            <a:endParaRPr lang="da-DK" sz="1600" dirty="0" smtClean="0"/>
          </a:p>
          <a:p>
            <a:pPr lvl="0"/>
            <a:r>
              <a:rPr lang="da-DK" sz="1600" dirty="0" smtClean="0"/>
              <a:t>M</a:t>
            </a:r>
            <a:r>
              <a:rPr lang="da-DK" sz="1600" dirty="0"/>
              <a:t>. </a:t>
            </a:r>
            <a:r>
              <a:rPr lang="da-DK" sz="1600" dirty="0" err="1"/>
              <a:t>Hotz</a:t>
            </a:r>
            <a:r>
              <a:rPr lang="da-DK" sz="1600" dirty="0"/>
              <a:t>, M. </a:t>
            </a:r>
            <a:r>
              <a:rPr lang="da-DK" sz="1600" dirty="0" err="1"/>
              <a:t>Howe</a:t>
            </a:r>
            <a:r>
              <a:rPr lang="da-DK" sz="1600" dirty="0"/>
              <a:t>, A. Myers, and C. </a:t>
            </a:r>
            <a:r>
              <a:rPr lang="da-DK" sz="1600" dirty="0" err="1"/>
              <a:t>Winant</a:t>
            </a:r>
            <a:r>
              <a:rPr lang="da-DK" sz="1600" dirty="0"/>
              <a:t>, “</a:t>
            </a:r>
            <a:r>
              <a:rPr lang="da-DK" sz="1600" dirty="0" err="1"/>
              <a:t>Directional</a:t>
            </a:r>
            <a:r>
              <a:rPr lang="da-DK" sz="1600" dirty="0"/>
              <a:t> Neutron </a:t>
            </a:r>
            <a:r>
              <a:rPr lang="da-DK" sz="1600" dirty="0" err="1"/>
              <a:t>Detection</a:t>
            </a:r>
            <a:r>
              <a:rPr lang="da-DK" sz="1600" dirty="0"/>
              <a:t> Using </a:t>
            </a:r>
            <a:r>
              <a:rPr lang="da-DK" sz="1600" dirty="0" smtClean="0"/>
              <a:t>a </a:t>
            </a:r>
          </a:p>
          <a:p>
            <a:pPr lvl="0"/>
            <a:r>
              <a:rPr lang="da-DK" sz="1600" dirty="0" smtClean="0"/>
              <a:t>Time </a:t>
            </a:r>
            <a:r>
              <a:rPr lang="da-DK" sz="1600" dirty="0" err="1"/>
              <a:t>Projection</a:t>
            </a:r>
            <a:r>
              <a:rPr lang="da-DK" sz="1600" dirty="0"/>
              <a:t> </a:t>
            </a:r>
            <a:r>
              <a:rPr lang="da-DK" sz="1600" dirty="0" err="1"/>
              <a:t>Chamber</a:t>
            </a:r>
            <a:r>
              <a:rPr lang="da-DK" sz="1600" dirty="0"/>
              <a:t>,” IEEE Transactions on </a:t>
            </a:r>
            <a:r>
              <a:rPr lang="da-DK" sz="1600" dirty="0" err="1"/>
              <a:t>Nuclear</a:t>
            </a:r>
            <a:r>
              <a:rPr lang="da-DK" sz="1600" dirty="0"/>
              <a:t> Science 56, 1218-1223 (2009</a:t>
            </a:r>
            <a:r>
              <a:rPr lang="da-DK" sz="1600" dirty="0" smtClean="0"/>
              <a:t>)</a:t>
            </a:r>
          </a:p>
          <a:p>
            <a:pPr lvl="0"/>
            <a:endParaRPr lang="en-US" sz="1600" dirty="0"/>
          </a:p>
          <a:p>
            <a:pPr lvl="0"/>
            <a:r>
              <a:rPr lang="da-DK" sz="1600" dirty="0"/>
              <a:t>N.S. </a:t>
            </a:r>
            <a:r>
              <a:rPr lang="da-DK" sz="1600" dirty="0" err="1"/>
              <a:t>Bowden</a:t>
            </a:r>
            <a:r>
              <a:rPr lang="da-DK" sz="1600" dirty="0"/>
              <a:t>, M. </a:t>
            </a:r>
            <a:r>
              <a:rPr lang="da-DK" sz="1600" dirty="0" err="1"/>
              <a:t>Heffner</a:t>
            </a:r>
            <a:r>
              <a:rPr lang="da-DK" sz="1600" dirty="0"/>
              <a:t>, G. </a:t>
            </a:r>
            <a:r>
              <a:rPr lang="da-DK" sz="1600" dirty="0" err="1"/>
              <a:t>Carosi</a:t>
            </a:r>
            <a:r>
              <a:rPr lang="da-DK" sz="1600" dirty="0"/>
              <a:t>, D. Carter, J. </a:t>
            </a:r>
            <a:r>
              <a:rPr lang="da-DK" sz="1600" dirty="0" err="1"/>
              <a:t>Mintz</a:t>
            </a:r>
            <a:r>
              <a:rPr lang="da-DK" sz="1600" dirty="0"/>
              <a:t>, M. </a:t>
            </a:r>
            <a:r>
              <a:rPr lang="da-DK" sz="1600" dirty="0" err="1"/>
              <a:t>Foxe</a:t>
            </a:r>
            <a:r>
              <a:rPr lang="da-DK" sz="1600" dirty="0"/>
              <a:t>, and I. Jovanovic, </a:t>
            </a:r>
            <a:endParaRPr lang="da-DK" sz="1600" dirty="0" smtClean="0"/>
          </a:p>
          <a:p>
            <a:pPr lvl="0"/>
            <a:r>
              <a:rPr lang="da-DK" sz="1600" dirty="0" smtClean="0"/>
              <a:t>“</a:t>
            </a:r>
            <a:r>
              <a:rPr lang="da-DK" sz="1600" dirty="0" err="1"/>
              <a:t>Directional</a:t>
            </a:r>
            <a:r>
              <a:rPr lang="da-DK" sz="1600" dirty="0"/>
              <a:t> fast neutron </a:t>
            </a:r>
            <a:r>
              <a:rPr lang="da-DK" sz="1600" dirty="0" err="1"/>
              <a:t>detection</a:t>
            </a:r>
            <a:r>
              <a:rPr lang="da-DK" sz="1600" dirty="0"/>
              <a:t> </a:t>
            </a:r>
            <a:r>
              <a:rPr lang="da-DK" sz="1600" dirty="0" err="1"/>
              <a:t>using</a:t>
            </a:r>
            <a:r>
              <a:rPr lang="da-DK" sz="1600" dirty="0"/>
              <a:t> a time </a:t>
            </a:r>
            <a:r>
              <a:rPr lang="da-DK" sz="1600" dirty="0" err="1"/>
              <a:t>projection</a:t>
            </a:r>
            <a:r>
              <a:rPr lang="da-DK" sz="1600" dirty="0"/>
              <a:t> </a:t>
            </a:r>
            <a:r>
              <a:rPr lang="da-DK" sz="1600" dirty="0" err="1"/>
              <a:t>chamber</a:t>
            </a:r>
            <a:r>
              <a:rPr lang="da-DK" sz="1600" dirty="0"/>
              <a:t>,” </a:t>
            </a:r>
            <a:endParaRPr lang="da-DK" sz="1600" dirty="0" smtClean="0"/>
          </a:p>
          <a:p>
            <a:pPr lvl="0"/>
            <a:r>
              <a:rPr lang="da-DK" sz="1600" dirty="0" err="1" smtClean="0"/>
              <a:t>Nuclear</a:t>
            </a:r>
            <a:r>
              <a:rPr lang="da-DK" sz="1600" dirty="0" smtClean="0"/>
              <a:t> </a:t>
            </a:r>
            <a:r>
              <a:rPr lang="da-DK" sz="1600" dirty="0"/>
              <a:t>Instruments and Methods in </a:t>
            </a:r>
            <a:r>
              <a:rPr lang="da-DK" sz="1600" dirty="0" err="1"/>
              <a:t>Physics</a:t>
            </a:r>
            <a:r>
              <a:rPr lang="da-DK" sz="1600" dirty="0"/>
              <a:t> Research A 624, 153-161 (2010</a:t>
            </a:r>
            <a:r>
              <a:rPr lang="da-DK" sz="1600" dirty="0" smtClean="0"/>
              <a:t>)</a:t>
            </a:r>
          </a:p>
          <a:p>
            <a:pPr lvl="0"/>
            <a:endParaRPr lang="en-US" sz="1600" dirty="0"/>
          </a:p>
          <a:p>
            <a:pPr lvl="0"/>
            <a:r>
              <a:rPr lang="da-DK" sz="1600" dirty="0"/>
              <a:t>S. </a:t>
            </a:r>
            <a:r>
              <a:rPr lang="da-DK" sz="1600" dirty="0" err="1"/>
              <a:t>Ahlen</a:t>
            </a:r>
            <a:r>
              <a:rPr lang="da-DK" sz="1600" dirty="0"/>
              <a:t>, D. </a:t>
            </a:r>
            <a:r>
              <a:rPr lang="da-DK" sz="1600" dirty="0" err="1"/>
              <a:t>Dujmic</a:t>
            </a:r>
            <a:r>
              <a:rPr lang="da-DK" sz="1600" dirty="0"/>
              <a:t>, P. Fisher, A. </a:t>
            </a:r>
            <a:r>
              <a:rPr lang="da-DK" sz="1600" dirty="0" err="1"/>
              <a:t>Inglis</a:t>
            </a:r>
            <a:r>
              <a:rPr lang="da-DK" sz="1600" dirty="0"/>
              <a:t>, H. </a:t>
            </a:r>
            <a:r>
              <a:rPr lang="da-DK" sz="1600" dirty="0" err="1"/>
              <a:t>Tomita</a:t>
            </a:r>
            <a:r>
              <a:rPr lang="da-DK" sz="1600" dirty="0"/>
              <a:t>, H. </a:t>
            </a:r>
            <a:r>
              <a:rPr lang="da-DK" sz="1600" dirty="0" err="1"/>
              <a:t>Wellenstein</a:t>
            </a:r>
            <a:r>
              <a:rPr lang="da-DK" sz="1600" dirty="0"/>
              <a:t>, ” A Background-</a:t>
            </a:r>
            <a:r>
              <a:rPr lang="da-DK" sz="1600" dirty="0" err="1"/>
              <a:t>Free</a:t>
            </a:r>
            <a:r>
              <a:rPr lang="da-DK" sz="1600" dirty="0"/>
              <a:t> </a:t>
            </a:r>
            <a:endParaRPr lang="da-DK" sz="1600" dirty="0" smtClean="0"/>
          </a:p>
          <a:p>
            <a:pPr lvl="0"/>
            <a:r>
              <a:rPr lang="da-DK" sz="1600" dirty="0" err="1" smtClean="0"/>
              <a:t>Direction</a:t>
            </a:r>
            <a:r>
              <a:rPr lang="da-DK" sz="1600" dirty="0"/>
              <a:t>-Sensitive Neutron </a:t>
            </a:r>
            <a:r>
              <a:rPr lang="da-DK" sz="1600" dirty="0" err="1"/>
              <a:t>Detector</a:t>
            </a:r>
            <a:r>
              <a:rPr lang="da-DK" sz="1600" dirty="0"/>
              <a:t>”, </a:t>
            </a:r>
            <a:r>
              <a:rPr lang="da-DK" sz="1600" dirty="0" err="1"/>
              <a:t>Nucl</a:t>
            </a:r>
            <a:r>
              <a:rPr lang="da-DK" sz="1600" dirty="0"/>
              <a:t>. </a:t>
            </a:r>
            <a:r>
              <a:rPr lang="da-DK" sz="1600" dirty="0" err="1"/>
              <a:t>Instrum</a:t>
            </a:r>
            <a:r>
              <a:rPr lang="da-DK" sz="1600" dirty="0"/>
              <a:t>. </a:t>
            </a:r>
            <a:r>
              <a:rPr lang="da-DK" sz="1600" dirty="0" err="1"/>
              <a:t>Meth</a:t>
            </a:r>
            <a:r>
              <a:rPr lang="da-DK" sz="1600" dirty="0"/>
              <a:t>. A 608, 305 (2009</a:t>
            </a:r>
            <a:r>
              <a:rPr lang="da-DK" sz="1600" dirty="0" smtClean="0"/>
              <a:t>)</a:t>
            </a:r>
          </a:p>
          <a:p>
            <a:pPr lvl="0"/>
            <a:endParaRPr lang="en-US" sz="1600" dirty="0"/>
          </a:p>
          <a:p>
            <a:pPr lvl="0"/>
            <a:r>
              <a:rPr lang="da-DK" sz="1600" dirty="0"/>
              <a:t>W. </a:t>
            </a:r>
            <a:r>
              <a:rPr lang="da-DK" sz="1600" dirty="0" err="1"/>
              <a:t>Mengesha</a:t>
            </a:r>
            <a:r>
              <a:rPr lang="da-DK" sz="1600" dirty="0"/>
              <a:t>, ” </a:t>
            </a:r>
            <a:r>
              <a:rPr lang="da-DK" sz="1600" dirty="0" err="1"/>
              <a:t>Modeling</a:t>
            </a:r>
            <a:r>
              <a:rPr lang="da-DK" sz="1600" dirty="0"/>
              <a:t> of a </a:t>
            </a:r>
            <a:r>
              <a:rPr lang="da-DK" sz="1600" dirty="0" err="1"/>
              <a:t>Directional</a:t>
            </a:r>
            <a:r>
              <a:rPr lang="da-DK" sz="1600" dirty="0"/>
              <a:t> </a:t>
            </a:r>
            <a:r>
              <a:rPr lang="da-DK" sz="1600" dirty="0" err="1"/>
              <a:t>Scintillating</a:t>
            </a:r>
            <a:r>
              <a:rPr lang="da-DK" sz="1600" dirty="0"/>
              <a:t> Fiber </a:t>
            </a:r>
            <a:r>
              <a:rPr lang="da-DK" sz="1600" dirty="0" err="1"/>
              <a:t>Detector</a:t>
            </a:r>
            <a:r>
              <a:rPr lang="da-DK" sz="1600" dirty="0"/>
              <a:t> for 14 MeV </a:t>
            </a:r>
            <a:endParaRPr lang="da-DK" sz="1600" dirty="0" smtClean="0"/>
          </a:p>
          <a:p>
            <a:pPr lvl="0"/>
            <a:r>
              <a:rPr lang="da-DK" sz="1600" dirty="0" smtClean="0"/>
              <a:t>Neutrons</a:t>
            </a:r>
            <a:r>
              <a:rPr lang="da-DK" sz="1600" dirty="0"/>
              <a:t>”, IEEE Trans. </a:t>
            </a:r>
            <a:r>
              <a:rPr lang="da-DK" sz="1600" dirty="0" err="1"/>
              <a:t>Nucl</a:t>
            </a:r>
            <a:r>
              <a:rPr lang="da-DK" sz="1600" dirty="0"/>
              <a:t>. </a:t>
            </a:r>
            <a:r>
              <a:rPr lang="da-DK" sz="1600" dirty="0" err="1"/>
              <a:t>Sci</a:t>
            </a:r>
            <a:r>
              <a:rPr lang="da-DK" sz="1600" dirty="0"/>
              <a:t>. 53, 2233 (2006</a:t>
            </a:r>
            <a:r>
              <a:rPr lang="da-DK" sz="1600" dirty="0" smtClean="0"/>
              <a:t>)</a:t>
            </a:r>
          </a:p>
          <a:p>
            <a:pPr lvl="0"/>
            <a:endParaRPr lang="en-US" sz="1600" dirty="0"/>
          </a:p>
          <a:p>
            <a:pPr lvl="0"/>
            <a:r>
              <a:rPr lang="da-DK" sz="1600" dirty="0" err="1"/>
              <a:t>Detector</a:t>
            </a:r>
            <a:r>
              <a:rPr lang="da-DK" sz="1600" dirty="0"/>
              <a:t> Resolution </a:t>
            </a:r>
            <a:r>
              <a:rPr lang="da-DK" sz="1600" dirty="0" err="1"/>
              <a:t>Comparison</a:t>
            </a:r>
            <a:r>
              <a:rPr lang="da-DK" sz="1600" dirty="0"/>
              <a:t>, </a:t>
            </a:r>
            <a:r>
              <a:rPr lang="da-DK" sz="1600" u="sng" dirty="0">
                <a:hlinkClick r:id="rId3"/>
              </a:rPr>
              <a:t>http://www.ortec-online.com/papers/sup_hpge.pdf</a:t>
            </a: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53199280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a:t>
            </a:r>
            <a:r>
              <a:rPr lang="en-US" dirty="0" smtClean="0"/>
              <a:t> </a:t>
            </a:r>
            <a:r>
              <a:rPr lang="en-US" dirty="0" err="1" smtClean="0"/>
              <a:t>vs</a:t>
            </a:r>
            <a:r>
              <a:rPr lang="en-US" dirty="0" smtClean="0"/>
              <a:t> </a:t>
            </a:r>
            <a:r>
              <a:rPr lang="en-US" dirty="0" err="1" smtClean="0"/>
              <a:t>NaI</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3</a:t>
            </a:fld>
            <a:endParaRPr lang="en-US"/>
          </a:p>
        </p:txBody>
      </p:sp>
      <p:sp>
        <p:nvSpPr>
          <p:cNvPr id="5" name="Rectangle 3"/>
          <p:cNvSpPr txBox="1">
            <a:spLocks noChangeArrowheads="1"/>
          </p:cNvSpPr>
          <p:nvPr/>
        </p:nvSpPr>
        <p:spPr>
          <a:xfrm>
            <a:off x="558800" y="1628775"/>
            <a:ext cx="8026400" cy="1571625"/>
          </a:xfrm>
          <a:prstGeom prst="rect">
            <a:avLst/>
          </a:prstGeom>
        </p:spPr>
        <p:txBody>
          <a:bodyPr/>
          <a:lstStyle>
            <a:lvl1pPr marL="625056"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1pPr>
            <a:lvl2pPr marL="937584"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2pPr>
            <a:lvl3pPr marL="1250112"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3pPr>
            <a:lvl4pPr marL="1562640"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4pPr>
            <a:lvl5pPr marL="1875168"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5pPr>
            <a:lvl6pPr marL="2196625"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6pPr>
            <a:lvl7pPr marL="2518082"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7pPr>
            <a:lvl8pPr marL="2839540"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8pPr>
            <a:lvl9pPr marL="3160997"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9pPr>
          </a:lstStyle>
          <a:p>
            <a:pPr marL="4763" indent="0">
              <a:spcBef>
                <a:spcPts val="0"/>
              </a:spcBef>
              <a:buNone/>
            </a:pPr>
            <a:r>
              <a:rPr lang="en-US" sz="1800" b="1" dirty="0" smtClean="0">
                <a:latin typeface="Arial"/>
                <a:cs typeface="Arial"/>
              </a:rPr>
              <a:t>Compare:</a:t>
            </a:r>
            <a:br>
              <a:rPr lang="en-US" sz="1800" b="1" dirty="0" smtClean="0">
                <a:latin typeface="Arial"/>
                <a:cs typeface="Arial"/>
              </a:rPr>
            </a:br>
            <a:r>
              <a:rPr lang="en-US" sz="1800" b="1" dirty="0" smtClean="0">
                <a:latin typeface="Arial"/>
                <a:cs typeface="Arial"/>
              </a:rPr>
              <a:t>  </a:t>
            </a:r>
          </a:p>
          <a:p>
            <a:pPr marL="4763" indent="282575">
              <a:spcBef>
                <a:spcPts val="0"/>
              </a:spcBef>
            </a:pPr>
            <a:r>
              <a:rPr lang="en-US" sz="1800" b="1" dirty="0" smtClean="0">
                <a:latin typeface="Arial"/>
                <a:cs typeface="Arial"/>
              </a:rPr>
              <a:t>3x3 </a:t>
            </a:r>
            <a:r>
              <a:rPr lang="en-US" sz="1800" b="1" dirty="0" err="1" smtClean="0">
                <a:latin typeface="Arial"/>
                <a:cs typeface="Arial"/>
              </a:rPr>
              <a:t>NaI</a:t>
            </a:r>
            <a:r>
              <a:rPr lang="en-US" sz="1800" b="1" dirty="0" smtClean="0">
                <a:latin typeface="Arial"/>
                <a:cs typeface="Arial"/>
              </a:rPr>
              <a:t>, resolution </a:t>
            </a:r>
            <a:r>
              <a:rPr lang="en-US" sz="1800" b="1" dirty="0" err="1" smtClean="0">
                <a:latin typeface="Arial"/>
                <a:cs typeface="Arial"/>
              </a:rPr>
              <a:t>R</a:t>
            </a:r>
            <a:r>
              <a:rPr lang="en-US" sz="1800" b="1" baseline="-25000" dirty="0" err="1" smtClean="0">
                <a:latin typeface="Arial"/>
                <a:cs typeface="Arial"/>
              </a:rPr>
              <a:t>NaI</a:t>
            </a:r>
            <a:r>
              <a:rPr lang="en-US" sz="1800" b="1" dirty="0" smtClean="0">
                <a:latin typeface="Arial"/>
                <a:cs typeface="Arial"/>
              </a:rPr>
              <a:t> = 80 </a:t>
            </a:r>
            <a:r>
              <a:rPr lang="en-US" sz="1800" b="1" dirty="0" err="1" smtClean="0">
                <a:latin typeface="Arial"/>
                <a:cs typeface="Arial"/>
              </a:rPr>
              <a:t>keV</a:t>
            </a:r>
            <a:endParaRPr lang="en-US" sz="1800" b="1" dirty="0" smtClean="0">
              <a:latin typeface="Arial"/>
              <a:cs typeface="Arial"/>
            </a:endParaRPr>
          </a:p>
          <a:p>
            <a:pPr marL="4763" indent="282575">
              <a:spcBef>
                <a:spcPts val="0"/>
              </a:spcBef>
            </a:pPr>
            <a:r>
              <a:rPr lang="en-US" sz="1800" b="1" dirty="0" err="1" smtClean="0">
                <a:latin typeface="Arial"/>
                <a:cs typeface="Arial"/>
              </a:rPr>
              <a:t>Ge</a:t>
            </a:r>
            <a:r>
              <a:rPr lang="en-US" sz="1800" b="1" dirty="0" smtClean="0">
                <a:latin typeface="Arial"/>
                <a:cs typeface="Arial"/>
              </a:rPr>
              <a:t>, efficiency </a:t>
            </a:r>
            <a:r>
              <a:rPr lang="en-US" sz="1800" b="1" dirty="0" smtClean="0">
                <a:latin typeface="Arial"/>
                <a:cs typeface="Arial"/>
                <a:sym typeface="Symbol" pitchFamily="-64" charset="2"/>
              </a:rPr>
              <a:t></a:t>
            </a:r>
            <a:r>
              <a:rPr lang="en-US" sz="1800" b="1" dirty="0" smtClean="0">
                <a:latin typeface="Arial"/>
                <a:cs typeface="Arial"/>
              </a:rPr>
              <a:t> = 50% of </a:t>
            </a:r>
            <a:r>
              <a:rPr lang="en-US" sz="1800" b="1" dirty="0" err="1" smtClean="0">
                <a:latin typeface="Arial"/>
                <a:cs typeface="Arial"/>
              </a:rPr>
              <a:t>NaI</a:t>
            </a:r>
            <a:r>
              <a:rPr lang="en-US" sz="1800" b="1" dirty="0" smtClean="0">
                <a:latin typeface="Arial"/>
                <a:cs typeface="Arial"/>
              </a:rPr>
              <a:t>, resolution </a:t>
            </a:r>
            <a:r>
              <a:rPr lang="en-US" sz="1800" b="1" dirty="0" err="1" smtClean="0">
                <a:latin typeface="Arial"/>
                <a:cs typeface="Arial"/>
              </a:rPr>
              <a:t>R</a:t>
            </a:r>
            <a:r>
              <a:rPr lang="en-US" sz="1800" b="1" baseline="-25000" dirty="0" err="1" smtClean="0">
                <a:latin typeface="Arial"/>
                <a:cs typeface="Arial"/>
              </a:rPr>
              <a:t>Ge</a:t>
            </a:r>
            <a:r>
              <a:rPr lang="en-US" sz="1800" b="1" dirty="0" smtClean="0">
                <a:latin typeface="Arial"/>
                <a:cs typeface="Arial"/>
              </a:rPr>
              <a:t> = 1.6 </a:t>
            </a:r>
            <a:r>
              <a:rPr lang="en-US" sz="1800" b="1" dirty="0" err="1" smtClean="0">
                <a:latin typeface="Arial"/>
                <a:cs typeface="Arial"/>
              </a:rPr>
              <a:t>keV</a:t>
            </a:r>
            <a:endParaRPr lang="en-US" sz="1800" b="1" dirty="0" smtClean="0">
              <a:latin typeface="Arial"/>
              <a:cs typeface="Arial"/>
            </a:endParaRPr>
          </a:p>
          <a:p>
            <a:pPr marL="4763" indent="282575">
              <a:spcBef>
                <a:spcPts val="0"/>
              </a:spcBef>
            </a:pPr>
            <a:r>
              <a:rPr lang="en-US" sz="1800" b="1" dirty="0" smtClean="0">
                <a:latin typeface="Arial"/>
                <a:cs typeface="Arial"/>
              </a:rPr>
              <a:t>For a background gamma field of G </a:t>
            </a:r>
            <a:r>
              <a:rPr lang="en-US" sz="1800" b="1" dirty="0" err="1" smtClean="0">
                <a:latin typeface="Arial"/>
                <a:cs typeface="Arial"/>
              </a:rPr>
              <a:t>γ</a:t>
            </a:r>
            <a:r>
              <a:rPr lang="en-US" sz="1800" b="1" dirty="0" smtClean="0">
                <a:latin typeface="Arial"/>
                <a:cs typeface="Arial"/>
              </a:rPr>
              <a:t>/</a:t>
            </a:r>
            <a:r>
              <a:rPr lang="en-US" sz="1800" b="1" dirty="0" err="1" smtClean="0">
                <a:latin typeface="Arial"/>
                <a:cs typeface="Arial"/>
              </a:rPr>
              <a:t>s·keV</a:t>
            </a:r>
            <a:endParaRPr lang="en-US" sz="1800" b="1" dirty="0">
              <a:latin typeface="Arial"/>
              <a:cs typeface="Arial"/>
            </a:endParaRPr>
          </a:p>
        </p:txBody>
      </p:sp>
      <p:sp>
        <p:nvSpPr>
          <p:cNvPr id="6" name="TextBox 5"/>
          <p:cNvSpPr txBox="1"/>
          <p:nvPr/>
        </p:nvSpPr>
        <p:spPr>
          <a:xfrm>
            <a:off x="7303104" y="4822710"/>
            <a:ext cx="184666" cy="553998"/>
          </a:xfrm>
          <a:prstGeom prst="rect">
            <a:avLst/>
          </a:prstGeom>
          <a:noFill/>
        </p:spPr>
        <p:txBody>
          <a:bodyPr wrap="none" rtlCol="0">
            <a:spAutoFit/>
          </a:bodyPr>
          <a:lstStyle/>
          <a:p>
            <a:endParaRPr lang="en-US" dirty="0"/>
          </a:p>
        </p:txBody>
      </p:sp>
      <p:graphicFrame>
        <p:nvGraphicFramePr>
          <p:cNvPr id="7" name="Object 0"/>
          <p:cNvGraphicFramePr>
            <a:graphicFrameLocks noChangeAspect="1"/>
          </p:cNvGraphicFramePr>
          <p:nvPr>
            <p:extLst>
              <p:ext uri="{D42A27DB-BD31-4B8C-83A1-F6EECF244321}">
                <p14:modId xmlns:p14="http://schemas.microsoft.com/office/powerpoint/2010/main" val="3544298948"/>
              </p:ext>
            </p:extLst>
          </p:nvPr>
        </p:nvGraphicFramePr>
        <p:xfrm>
          <a:off x="1524000" y="3733800"/>
          <a:ext cx="5157592" cy="2057400"/>
        </p:xfrm>
        <a:graphic>
          <a:graphicData uri="http://schemas.openxmlformats.org/presentationml/2006/ole">
            <mc:AlternateContent xmlns:mc="http://schemas.openxmlformats.org/markup-compatibility/2006">
              <mc:Choice xmlns:v="urn:schemas-microsoft-com:vml" Requires="v">
                <p:oleObj spid="_x0000_s33809" name="Equation" r:id="rId4" imgW="2313000" imgH="914040" progId="Equation.3">
                  <p:embed/>
                </p:oleObj>
              </mc:Choice>
              <mc:Fallback>
                <p:oleObj name="Equation" r:id="rId4" imgW="2313000" imgH="9140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733800"/>
                        <a:ext cx="5157592"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249382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Detector resolution comparison</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4</a:t>
            </a:fld>
            <a:endParaRPr lang="en-US"/>
          </a:p>
        </p:txBody>
      </p:sp>
      <p:pic>
        <p:nvPicPr>
          <p:cNvPr id="5" name="Picture 1"/>
          <p:cNvPicPr>
            <a:picLocks noChangeAspect="1" noChangeArrowheads="1"/>
          </p:cNvPicPr>
          <p:nvPr/>
        </p:nvPicPr>
        <p:blipFill>
          <a:blip r:embed="rId3" cstate="print"/>
          <a:srcRect t="9052" r="727"/>
          <a:stretch>
            <a:fillRect/>
          </a:stretch>
        </p:blipFill>
        <p:spPr bwMode="auto">
          <a:xfrm>
            <a:off x="609600" y="1219200"/>
            <a:ext cx="7907145" cy="4724400"/>
          </a:xfrm>
          <a:prstGeom prst="rect">
            <a:avLst/>
          </a:prstGeom>
          <a:noFill/>
          <a:ln w="9525">
            <a:noFill/>
            <a:miter lim="800000"/>
            <a:headEnd/>
            <a:tailEnd/>
          </a:ln>
          <a:effectLst/>
        </p:spPr>
      </p:pic>
      <p:sp>
        <p:nvSpPr>
          <p:cNvPr id="6" name="TextBox 5"/>
          <p:cNvSpPr txBox="1"/>
          <p:nvPr/>
        </p:nvSpPr>
        <p:spPr>
          <a:xfrm>
            <a:off x="1447800" y="5867400"/>
            <a:ext cx="5686172" cy="369332"/>
          </a:xfrm>
          <a:prstGeom prst="rect">
            <a:avLst/>
          </a:prstGeom>
          <a:noFill/>
        </p:spPr>
        <p:txBody>
          <a:bodyPr wrap="none" rtlCol="0">
            <a:spAutoFit/>
          </a:bodyPr>
          <a:lstStyle/>
          <a:p>
            <a:r>
              <a:rPr lang="en-US" sz="1800" b="1" dirty="0">
                <a:latin typeface="Arial"/>
                <a:cs typeface="Arial"/>
              </a:rPr>
              <a:t>http://</a:t>
            </a:r>
            <a:r>
              <a:rPr lang="en-US" sz="1800" b="1" dirty="0" err="1">
                <a:latin typeface="Arial"/>
                <a:cs typeface="Arial"/>
              </a:rPr>
              <a:t>www.ortec-online.com</a:t>
            </a:r>
            <a:r>
              <a:rPr lang="en-US" sz="1800" b="1" dirty="0">
                <a:latin typeface="Arial"/>
                <a:cs typeface="Arial"/>
              </a:rPr>
              <a:t>/papers/</a:t>
            </a:r>
            <a:r>
              <a:rPr lang="en-US" sz="1800" b="1" dirty="0" err="1" smtClean="0">
                <a:latin typeface="Arial"/>
                <a:cs typeface="Arial"/>
              </a:rPr>
              <a:t>sup_hpge.pdf</a:t>
            </a:r>
            <a:endParaRPr lang="en-US" sz="1800" b="1" dirty="0">
              <a:latin typeface="Arial"/>
              <a:cs typeface="Arial"/>
            </a:endParaRPr>
          </a:p>
        </p:txBody>
      </p:sp>
    </p:spTree>
    <p:extLst>
      <p:ext uri="{BB962C8B-B14F-4D97-AF65-F5344CB8AC3E}">
        <p14:creationId xmlns:p14="http://schemas.microsoft.com/office/powerpoint/2010/main" val="39622125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most important?</a:t>
            </a:r>
            <a:endParaRPr lang="en-US" dirty="0"/>
          </a:p>
        </p:txBody>
      </p:sp>
      <p:sp>
        <p:nvSpPr>
          <p:cNvPr id="4" name="Slide Number Placeholder 3"/>
          <p:cNvSpPr>
            <a:spLocks noGrp="1"/>
          </p:cNvSpPr>
          <p:nvPr>
            <p:ph type="sldNum" sz="quarter" idx="10"/>
          </p:nvPr>
        </p:nvSpPr>
        <p:spPr/>
        <p:txBody>
          <a:bodyPr/>
          <a:lstStyle/>
          <a:p>
            <a:fld id="{4133C25E-CF4D-43E1-A3B1-84ABC395176C}" type="slidenum">
              <a:rPr lang="en-US" smtClean="0"/>
              <a:pPr/>
              <a:t>5</a:t>
            </a:fld>
            <a:endParaRPr lang="en-US"/>
          </a:p>
        </p:txBody>
      </p:sp>
      <p:sp>
        <p:nvSpPr>
          <p:cNvPr id="6" name="Rectangle 3"/>
          <p:cNvSpPr txBox="1">
            <a:spLocks noChangeArrowheads="1"/>
          </p:cNvSpPr>
          <p:nvPr/>
        </p:nvSpPr>
        <p:spPr>
          <a:xfrm>
            <a:off x="3416300" y="1857375"/>
            <a:ext cx="2311400" cy="2654300"/>
          </a:xfrm>
          <a:prstGeom prst="rect">
            <a:avLst/>
          </a:prstGeom>
        </p:spPr>
        <p:txBody>
          <a:bodyPr>
            <a:normAutofit/>
          </a:bodyPr>
          <a:lstStyle>
            <a:lvl1pPr marL="625056"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1pPr>
            <a:lvl2pPr marL="937584"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2pPr>
            <a:lvl3pPr marL="1250112"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3pPr>
            <a:lvl4pPr marL="1562640"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4pPr>
            <a:lvl5pPr marL="1875168" indent="-401822" algn="l" rtl="0" eaLnBrk="0" fontAlgn="base" hangingPunct="0">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5pPr>
            <a:lvl6pPr marL="2196625"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6pPr>
            <a:lvl7pPr marL="2518082"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7pPr>
            <a:lvl8pPr marL="2839540"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8pPr>
            <a:lvl9pPr marL="3160997" indent="-401822" algn="l" rtl="0" fontAlgn="base">
              <a:spcBef>
                <a:spcPts val="1687"/>
              </a:spcBef>
              <a:spcAft>
                <a:spcPct val="0"/>
              </a:spcAft>
              <a:buSzPct val="171000"/>
              <a:buFont typeface="Gill Sans" charset="0"/>
              <a:buChar char="•"/>
              <a:defRPr sz="3000">
                <a:solidFill>
                  <a:schemeClr val="tx1"/>
                </a:solidFill>
                <a:latin typeface="+mn-lt"/>
                <a:ea typeface="+mn-ea"/>
                <a:cs typeface="+mn-cs"/>
                <a:sym typeface="Gill Sans" charset="0"/>
              </a:defRPr>
            </a:lvl9pPr>
          </a:lstStyle>
          <a:p>
            <a:pPr marL="223234" indent="0">
              <a:buNone/>
            </a:pPr>
            <a:r>
              <a:rPr lang="en-US" sz="1800" b="1" dirty="0" smtClean="0">
                <a:solidFill>
                  <a:srgbClr val="0080FF"/>
                </a:solidFill>
                <a:latin typeface="Arial"/>
                <a:cs typeface="Arial"/>
              </a:rPr>
              <a:t>Efficiency?</a:t>
            </a:r>
          </a:p>
          <a:p>
            <a:pPr marL="223234" indent="0">
              <a:buNone/>
            </a:pPr>
            <a:r>
              <a:rPr lang="en-US" sz="1800" b="1" dirty="0" smtClean="0">
                <a:solidFill>
                  <a:srgbClr val="00B050"/>
                </a:solidFill>
                <a:latin typeface="Arial"/>
                <a:cs typeface="Arial"/>
              </a:rPr>
              <a:t>Resolution?</a:t>
            </a:r>
          </a:p>
          <a:p>
            <a:pPr marL="223234" indent="0">
              <a:buNone/>
            </a:pPr>
            <a:r>
              <a:rPr lang="en-US" sz="1800" b="1" dirty="0" smtClean="0">
                <a:solidFill>
                  <a:srgbClr val="FF0000"/>
                </a:solidFill>
                <a:latin typeface="Arial"/>
                <a:cs typeface="Arial"/>
              </a:rPr>
              <a:t>Background?</a:t>
            </a:r>
          </a:p>
          <a:p>
            <a:pPr marL="223234" indent="0">
              <a:buNone/>
            </a:pPr>
            <a:endParaRPr lang="en-US" sz="1800" b="1" dirty="0" smtClean="0">
              <a:latin typeface="Arial"/>
              <a:cs typeface="Arial"/>
            </a:endParaRPr>
          </a:p>
          <a:p>
            <a:pPr marL="223234" indent="0">
              <a:buNone/>
            </a:pPr>
            <a:r>
              <a:rPr lang="en-US" sz="1800" b="1" dirty="0" smtClean="0">
                <a:latin typeface="Arial"/>
                <a:cs typeface="Arial"/>
              </a:rPr>
              <a:t>Answer: yes</a:t>
            </a:r>
            <a:endParaRPr lang="en-US" sz="1800" b="1" dirty="0">
              <a:latin typeface="Arial"/>
              <a:cs typeface="Arial"/>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1912768060"/>
              </p:ext>
            </p:extLst>
          </p:nvPr>
        </p:nvGraphicFramePr>
        <p:xfrm>
          <a:off x="2133600" y="4724400"/>
          <a:ext cx="4400550" cy="838200"/>
        </p:xfrm>
        <a:graphic>
          <a:graphicData uri="http://schemas.openxmlformats.org/presentationml/2006/ole">
            <mc:AlternateContent xmlns:mc="http://schemas.openxmlformats.org/markup-compatibility/2006">
              <mc:Choice xmlns:v="urn:schemas-microsoft-com:vml" Requires="v">
                <p:oleObj spid="_x0000_s34833" name="Equation" r:id="rId4" imgW="2925360" imgH="548280" progId="Equation.3">
                  <p:embed/>
                </p:oleObj>
              </mc:Choice>
              <mc:Fallback>
                <p:oleObj name="Equation" r:id="rId4" imgW="2925360" imgH="5482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724400"/>
                        <a:ext cx="44005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6361972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II</a:t>
            </a:r>
            <a:endParaRPr lang="en-US" dirty="0"/>
          </a:p>
        </p:txBody>
      </p:sp>
      <p:sp>
        <p:nvSpPr>
          <p:cNvPr id="3" name="Content Placeholder 2"/>
          <p:cNvSpPr>
            <a:spLocks noGrp="1"/>
          </p:cNvSpPr>
          <p:nvPr>
            <p:ph idx="1"/>
          </p:nvPr>
        </p:nvSpPr>
        <p:spPr/>
        <p:txBody>
          <a:bodyPr/>
          <a:lstStyle/>
          <a:p>
            <a:r>
              <a:rPr lang="en-US" dirty="0" smtClean="0"/>
              <a:t>Covered during the second day of instruction.</a:t>
            </a:r>
            <a:endParaRPr lang="en-US" dirty="0"/>
          </a:p>
        </p:txBody>
      </p:sp>
      <p:sp>
        <p:nvSpPr>
          <p:cNvPr id="4" name="Slide Number Placeholder 3"/>
          <p:cNvSpPr>
            <a:spLocks noGrp="1"/>
          </p:cNvSpPr>
          <p:nvPr>
            <p:ph type="sldNum" sz="quarter" idx="10"/>
          </p:nvPr>
        </p:nvSpPr>
        <p:spPr/>
        <p:txBody>
          <a:bodyPr/>
          <a:lstStyle/>
          <a:p>
            <a:pPr>
              <a:defRPr/>
            </a:pPr>
            <a:fld id="{76F04BF1-2421-4B87-9D3B-4CE200B1E0D4}" type="slidenum">
              <a:rPr lang="en-US" smtClean="0"/>
              <a:pPr>
                <a:defRPr/>
              </a:pPr>
              <a:t>6</a:t>
            </a:fld>
            <a:endParaRPr lang="en-US" dirty="0"/>
          </a:p>
        </p:txBody>
      </p:sp>
    </p:spTree>
    <p:extLst>
      <p:ext uri="{BB962C8B-B14F-4D97-AF65-F5344CB8AC3E}">
        <p14:creationId xmlns:p14="http://schemas.microsoft.com/office/powerpoint/2010/main" val="2763962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r>
              <a:rPr lang="en-US" dirty="0"/>
              <a:t>Nuclear Smuggling</a:t>
            </a:r>
          </a:p>
        </p:txBody>
      </p:sp>
      <p:sp>
        <p:nvSpPr>
          <p:cNvPr id="732163" name="Rectangle 3"/>
          <p:cNvSpPr>
            <a:spLocks noGrp="1" noChangeArrowheads="1"/>
          </p:cNvSpPr>
          <p:nvPr>
            <p:ph idx="1"/>
          </p:nvPr>
        </p:nvSpPr>
        <p:spPr/>
        <p:txBody>
          <a:bodyPr>
            <a:noAutofit/>
          </a:bodyPr>
          <a:lstStyle/>
          <a:p>
            <a:pPr>
              <a:buClr>
                <a:srgbClr val="FF0000"/>
              </a:buClr>
              <a:buFont typeface="Wingdings" charset="2"/>
              <a:buChar char="ü"/>
            </a:pPr>
            <a:r>
              <a:rPr lang="en-US" dirty="0">
                <a:latin typeface="+mj-lt"/>
              </a:rPr>
              <a:t>Nuclear smuggling involves the illicit trafficking of any nuclear or radiological materials</a:t>
            </a:r>
          </a:p>
          <a:p>
            <a:pPr lvl="1"/>
            <a:r>
              <a:rPr lang="en-US" sz="2400" dirty="0">
                <a:latin typeface="+mj-lt"/>
              </a:rPr>
              <a:t>illicit nuclear trafficking: comprises the unauthorized acquisition, provision, possession, use, transfer, or disposal of nuclear and other radioactive materials whether intentional or unintentional and with or without crossing international borders</a:t>
            </a:r>
          </a:p>
          <a:p>
            <a:pPr lvl="1"/>
            <a:r>
              <a:rPr lang="en-US" sz="2400" dirty="0">
                <a:latin typeface="+mj-lt"/>
              </a:rPr>
              <a:t>these material could be used by terrorists (or a rogue state) in the fabrication of a radiological dispersal devices (RDD) or an improvised nuclear device (IND)</a:t>
            </a:r>
          </a:p>
          <a:p>
            <a:pPr>
              <a:buClr>
                <a:srgbClr val="FF0000"/>
              </a:buClr>
              <a:buFont typeface="Wingdings" charset="2"/>
              <a:buChar char="ü"/>
            </a:pPr>
            <a:r>
              <a:rPr lang="en-US" dirty="0">
                <a:latin typeface="+mj-lt"/>
              </a:rPr>
              <a:t>In recent years there has been a growing awareness of illicit trafficking in nuclear materials</a:t>
            </a:r>
          </a:p>
          <a:p>
            <a:pPr lvl="1"/>
            <a:r>
              <a:rPr lang="en-US" sz="2400" dirty="0">
                <a:latin typeface="+mj-lt"/>
              </a:rPr>
              <a:t>during the early 1990’s, several cases of trafficking in nuclear material, that could be directly used in nuclear weapons</a:t>
            </a:r>
            <a:r>
              <a:rPr lang="en-US" sz="2400" dirty="0">
                <a:solidFill>
                  <a:srgbClr val="000000"/>
                </a:solidFill>
                <a:latin typeface="+mj-lt"/>
              </a:rPr>
              <a:t>, </a:t>
            </a:r>
            <a:r>
              <a:rPr lang="en-US" sz="2400" dirty="0">
                <a:latin typeface="+mj-lt"/>
              </a:rPr>
              <a:t>raised concerns that such materials could be obtained by terrorist</a:t>
            </a:r>
            <a:r>
              <a:rPr lang="en-US" sz="2400" dirty="0">
                <a:solidFill>
                  <a:srgbClr val="000000"/>
                </a:solidFill>
                <a:latin typeface="+mj-lt"/>
              </a:rPr>
              <a:t>s</a:t>
            </a:r>
            <a:r>
              <a:rPr lang="en-US" sz="2400" dirty="0">
                <a:latin typeface="+mj-lt"/>
              </a:rPr>
              <a:t> </a:t>
            </a:r>
          </a:p>
          <a:p>
            <a:pPr lvl="2"/>
            <a:r>
              <a:rPr lang="en-US" sz="2400" dirty="0">
                <a:latin typeface="+mj-lt"/>
              </a:rPr>
              <a:t>concerns were greatly increased by the events of 9/11 </a:t>
            </a:r>
          </a:p>
        </p:txBody>
      </p:sp>
    </p:spTree>
    <p:extLst>
      <p:ext uri="{BB962C8B-B14F-4D97-AF65-F5344CB8AC3E}">
        <p14:creationId xmlns:p14="http://schemas.microsoft.com/office/powerpoint/2010/main" val="883723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r>
              <a:rPr lang="en-US" dirty="0"/>
              <a:t>Combating Nuclear Smuggling</a:t>
            </a:r>
          </a:p>
        </p:txBody>
      </p:sp>
      <p:sp>
        <p:nvSpPr>
          <p:cNvPr id="770051" name="Rectangle 3"/>
          <p:cNvSpPr>
            <a:spLocks noGrp="1" noChangeArrowheads="1"/>
          </p:cNvSpPr>
          <p:nvPr>
            <p:ph idx="1"/>
          </p:nvPr>
        </p:nvSpPr>
        <p:spPr/>
        <p:txBody>
          <a:bodyPr>
            <a:noAutofit/>
          </a:bodyPr>
          <a:lstStyle/>
          <a:p>
            <a:pPr>
              <a:buClr>
                <a:srgbClr val="FF0000"/>
              </a:buClr>
              <a:buFont typeface="Wingdings" charset="2"/>
              <a:buChar char="ü"/>
            </a:pPr>
            <a:r>
              <a:rPr lang="en-US" dirty="0">
                <a:latin typeface="+mj-lt"/>
              </a:rPr>
              <a:t>Deterring access to and availability of nuclear and other radioactive materials is critical to combating nuclear terrorist capabilities</a:t>
            </a:r>
          </a:p>
          <a:p>
            <a:pPr>
              <a:buClr>
                <a:srgbClr val="FF0000"/>
              </a:buClr>
              <a:buFont typeface="Wingdings" charset="2"/>
              <a:buChar char="ü"/>
            </a:pPr>
            <a:r>
              <a:rPr lang="en-US" dirty="0">
                <a:latin typeface="+mj-lt"/>
              </a:rPr>
              <a:t>Generally two types of programs:</a:t>
            </a:r>
          </a:p>
          <a:p>
            <a:pPr lvl="1"/>
            <a:r>
              <a:rPr lang="en-US" sz="2400" dirty="0">
                <a:latin typeface="+mj-lt"/>
              </a:rPr>
              <a:t>secure nuclear weapons, nuclear materials</a:t>
            </a:r>
            <a:r>
              <a:rPr lang="en-US" sz="2400" dirty="0">
                <a:solidFill>
                  <a:srgbClr val="000000"/>
                </a:solidFill>
                <a:latin typeface="+mj-lt"/>
              </a:rPr>
              <a:t>,</a:t>
            </a:r>
            <a:r>
              <a:rPr lang="en-US" sz="2400" dirty="0">
                <a:latin typeface="+mj-lt"/>
              </a:rPr>
              <a:t> and other radioactive materials worldwide</a:t>
            </a:r>
          </a:p>
          <a:p>
            <a:pPr lvl="1"/>
            <a:r>
              <a:rPr lang="en-US" sz="2400" dirty="0">
                <a:latin typeface="+mj-lt"/>
              </a:rPr>
              <a:t>detect and prevent illicit trafficking of these materials</a:t>
            </a:r>
          </a:p>
          <a:p>
            <a:pPr>
              <a:buClr>
                <a:srgbClr val="FF0000"/>
              </a:buClr>
              <a:buFont typeface="Wingdings" charset="2"/>
              <a:buChar char="ü"/>
            </a:pPr>
            <a:r>
              <a:rPr lang="en-US" dirty="0">
                <a:latin typeface="+mj-lt"/>
              </a:rPr>
              <a:t>Combating nuclear smuggling requires active and continual monitoring of </a:t>
            </a:r>
          </a:p>
          <a:p>
            <a:pPr lvl="1"/>
            <a:r>
              <a:rPr lang="en-US" sz="2400" dirty="0">
                <a:latin typeface="+mj-lt"/>
              </a:rPr>
              <a:t>nuclear material facilities</a:t>
            </a:r>
          </a:p>
          <a:p>
            <a:pPr lvl="1"/>
            <a:r>
              <a:rPr lang="en-US" sz="2400" dirty="0">
                <a:latin typeface="+mj-lt"/>
              </a:rPr>
              <a:t>border locations</a:t>
            </a:r>
          </a:p>
          <a:p>
            <a:pPr lvl="1"/>
            <a:r>
              <a:rPr lang="en-US" sz="2400" dirty="0">
                <a:latin typeface="+mj-lt"/>
              </a:rPr>
              <a:t>smuggling organizations (organized crime)</a:t>
            </a:r>
          </a:p>
          <a:p>
            <a:pPr lvl="1"/>
            <a:r>
              <a:rPr lang="en-US" sz="2400" dirty="0">
                <a:solidFill>
                  <a:srgbClr val="000000"/>
                </a:solidFill>
                <a:latin typeface="+mj-lt"/>
              </a:rPr>
              <a:t>countries </a:t>
            </a:r>
            <a:r>
              <a:rPr lang="en-US" sz="2400" dirty="0">
                <a:latin typeface="+mj-lt"/>
              </a:rPr>
              <a:t>of interest</a:t>
            </a:r>
          </a:p>
        </p:txBody>
      </p:sp>
    </p:spTree>
    <p:extLst>
      <p:ext uri="{BB962C8B-B14F-4D97-AF65-F5344CB8AC3E}">
        <p14:creationId xmlns:p14="http://schemas.microsoft.com/office/powerpoint/2010/main" val="2021305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4640</Words>
  <Application>Microsoft Office PowerPoint</Application>
  <PresentationFormat>On-screen Show (4:3)</PresentationFormat>
  <Paragraphs>478</Paragraphs>
  <Slides>38</Slides>
  <Notes>37</Notes>
  <HiddenSlides>12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0" baseType="lpstr">
      <vt:lpstr>ＭＳ Ｐゴシック</vt:lpstr>
      <vt:lpstr>Arial</vt:lpstr>
      <vt:lpstr>Arial Bold</vt:lpstr>
      <vt:lpstr>Calibri</vt:lpstr>
      <vt:lpstr>Courier New</vt:lpstr>
      <vt:lpstr>Gill Sans</vt:lpstr>
      <vt:lpstr>Symbol</vt:lpstr>
      <vt:lpstr>Times New Roman</vt:lpstr>
      <vt:lpstr>Wingdings</vt:lpstr>
      <vt:lpstr>ヒラギノ角ゴ ProN W3</vt:lpstr>
      <vt:lpstr>Office Theme</vt:lpstr>
      <vt:lpstr>Equation</vt:lpstr>
      <vt:lpstr>Anti-Compton</vt:lpstr>
      <vt:lpstr>Detection limits (3-day count)</vt:lpstr>
      <vt:lpstr>Ge vs scintillator</vt:lpstr>
      <vt:lpstr>Ge vs NaI</vt:lpstr>
      <vt:lpstr>Detector resolution comparison</vt:lpstr>
      <vt:lpstr>What is most important?</vt:lpstr>
      <vt:lpstr>Part II</vt:lpstr>
      <vt:lpstr>Nuclear Smuggling</vt:lpstr>
      <vt:lpstr>Combating Nuclear Smuggling</vt:lpstr>
      <vt:lpstr>Type of Materials Smuggled</vt:lpstr>
      <vt:lpstr>Mission of the Radiation Portal Monitors</vt:lpstr>
      <vt:lpstr>Radiation Portal Monitors on the Border</vt:lpstr>
      <vt:lpstr>Radiation Portal Monitors on the Border</vt:lpstr>
      <vt:lpstr>Radiation Portal Monitors on the Border</vt:lpstr>
      <vt:lpstr>Typical Radiation Portal Monitors</vt:lpstr>
      <vt:lpstr>Typical Radiation Portal Monitor Design</vt:lpstr>
      <vt:lpstr>NaI(Tl) Detectors</vt:lpstr>
      <vt:lpstr>Specialized RPMs</vt:lpstr>
      <vt:lpstr>Specialized RPMs</vt:lpstr>
      <vt:lpstr>RPMs used in non-nuclear facilities</vt:lpstr>
      <vt:lpstr>Dual-Energy Radiography (SAIC CAARS* 6 MeV / 9 MeV)</vt:lpstr>
      <vt:lpstr>Dual-Energy Radiography with False Colors Assigned</vt:lpstr>
      <vt:lpstr>Setting Portal Monitor Alarms</vt:lpstr>
      <vt:lpstr>Portable Radiation Detection Systems</vt:lpstr>
      <vt:lpstr>Portable System Mission Considerations</vt:lpstr>
      <vt:lpstr>Mobile Systems</vt:lpstr>
      <vt:lpstr>Mobile Systems</vt:lpstr>
      <vt:lpstr>Radiation Pagers</vt:lpstr>
      <vt:lpstr>Alarms and Readouts</vt:lpstr>
      <vt:lpstr>What are RIIDs?</vt:lpstr>
      <vt:lpstr>Hand-Held Detectors</vt:lpstr>
      <vt:lpstr>Standard Features of a RIIDs</vt:lpstr>
      <vt:lpstr>Considerations when Choosing a RIID</vt:lpstr>
      <vt:lpstr>Performance Considerations When Choosing RIIDs</vt:lpstr>
      <vt:lpstr>References</vt:lpstr>
      <vt:lpstr>References</vt:lpstr>
      <vt:lpstr>References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2015-01-12T20:36:36Z</dcterms:created>
  <dcterms:modified xsi:type="dcterms:W3CDTF">2018-01-25T00:18:31Z</dcterms:modified>
</cp:coreProperties>
</file>